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5"/>
  </p:notesMasterIdLst>
  <p:sldIdLst>
    <p:sldId id="256" r:id="rId5"/>
    <p:sldId id="257" r:id="rId6"/>
    <p:sldId id="272" r:id="rId7"/>
    <p:sldId id="271" r:id="rId8"/>
    <p:sldId id="258" r:id="rId9"/>
    <p:sldId id="261" r:id="rId10"/>
    <p:sldId id="259" r:id="rId11"/>
    <p:sldId id="260" r:id="rId12"/>
    <p:sldId id="282" r:id="rId13"/>
    <p:sldId id="273" r:id="rId14"/>
    <p:sldId id="262" r:id="rId15"/>
    <p:sldId id="263" r:id="rId16"/>
    <p:sldId id="274" r:id="rId17"/>
    <p:sldId id="275" r:id="rId18"/>
    <p:sldId id="287" r:id="rId19"/>
    <p:sldId id="276" r:id="rId20"/>
    <p:sldId id="277" r:id="rId21"/>
    <p:sldId id="266" r:id="rId22"/>
    <p:sldId id="267" r:id="rId23"/>
    <p:sldId id="268" r:id="rId24"/>
    <p:sldId id="288" r:id="rId25"/>
    <p:sldId id="264" r:id="rId26"/>
    <p:sldId id="265" r:id="rId27"/>
    <p:sldId id="289" r:id="rId28"/>
    <p:sldId id="270" r:id="rId29"/>
    <p:sldId id="278" r:id="rId30"/>
    <p:sldId id="269" r:id="rId31"/>
    <p:sldId id="283" r:id="rId32"/>
    <p:sldId id="284"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29E3"/>
    <a:srgbClr val="CB1F37"/>
    <a:srgbClr val="22419C"/>
    <a:srgbClr val="CB1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63" d="100"/>
          <a:sy n="63" d="100"/>
        </p:scale>
        <p:origin x="760" y="64"/>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CDD474-CC88-4226-A909-85F16507FC8E}" type="datetimeFigureOut">
              <a:rPr lang="en-US" smtClean="0"/>
              <a:pPr/>
              <a:t>4/6/2023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099AF-89F5-4525-8161-57AB0EDB38AD}" type="slidenum">
              <a:rPr lang="en-US" smtClean="0"/>
              <a:pPr/>
              <a:t>‹#›</a:t>
            </a:fld>
            <a:endParaRPr lang="en-US"/>
          </a:p>
        </p:txBody>
      </p:sp>
    </p:spTree>
    <p:extLst>
      <p:ext uri="{BB962C8B-B14F-4D97-AF65-F5344CB8AC3E}">
        <p14:creationId xmlns:p14="http://schemas.microsoft.com/office/powerpoint/2010/main" val="396669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STARS!</a:t>
            </a:r>
          </a:p>
          <a:p>
            <a:endParaRPr lang="en-US" dirty="0"/>
          </a:p>
          <a:p>
            <a:r>
              <a:rPr lang="en-US" dirty="0"/>
              <a:t>My name is Jason </a:t>
            </a:r>
            <a:r>
              <a:rPr lang="en-US" dirty="0" err="1"/>
              <a:t>Yunker,</a:t>
            </a:r>
            <a:r>
              <a:rPr lang="en-US" dirty="0"/>
              <a:t> I am your Stars President for 2020 and 2021.  Welcome to the team, and welcome to the New Parent Orientation. </a:t>
            </a:r>
          </a:p>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1</a:t>
            </a:fld>
            <a:endParaRPr lang="en-US"/>
          </a:p>
        </p:txBody>
      </p:sp>
    </p:spTree>
    <p:extLst>
      <p:ext uri="{BB962C8B-B14F-4D97-AF65-F5344CB8AC3E}">
        <p14:creationId xmlns:p14="http://schemas.microsoft.com/office/powerpoint/2010/main" val="230820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Red Stars practice schedule. It is also posted to the team webpage. </a:t>
            </a:r>
          </a:p>
        </p:txBody>
      </p:sp>
      <p:sp>
        <p:nvSpPr>
          <p:cNvPr id="4" name="Slide Number Placeholder 3"/>
          <p:cNvSpPr>
            <a:spLocks noGrp="1"/>
          </p:cNvSpPr>
          <p:nvPr>
            <p:ph type="sldNum" sz="quarter" idx="5"/>
          </p:nvPr>
        </p:nvSpPr>
        <p:spPr/>
        <p:txBody>
          <a:bodyPr/>
          <a:lstStyle/>
          <a:p>
            <a:fld id="{B34099AF-89F5-4525-8161-57AB0EDB38AD}" type="slidenum">
              <a:rPr lang="en-US" smtClean="0"/>
              <a:pPr/>
              <a:t>10</a:t>
            </a:fld>
            <a:endParaRPr lang="en-US"/>
          </a:p>
        </p:txBody>
      </p:sp>
    </p:spTree>
    <p:extLst>
      <p:ext uri="{BB962C8B-B14F-4D97-AF65-F5344CB8AC3E}">
        <p14:creationId xmlns:p14="http://schemas.microsoft.com/office/powerpoint/2010/main" val="131794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team practices are entirely custom this year to accommodate as many swimmers as possible. </a:t>
            </a:r>
          </a:p>
          <a:p>
            <a:endParaRPr lang="en-US" dirty="0"/>
          </a:p>
          <a:p>
            <a:r>
              <a:rPr lang="en-US" dirty="0"/>
              <a:t>You should have received an e-mail from Tracy Miller with your swimmers practice time. If you have not, please contact Tracy. </a:t>
            </a:r>
          </a:p>
        </p:txBody>
      </p:sp>
      <p:sp>
        <p:nvSpPr>
          <p:cNvPr id="4" name="Slide Number Placeholder 3"/>
          <p:cNvSpPr>
            <a:spLocks noGrp="1"/>
          </p:cNvSpPr>
          <p:nvPr>
            <p:ph type="sldNum" sz="quarter" idx="5"/>
          </p:nvPr>
        </p:nvSpPr>
        <p:spPr/>
        <p:txBody>
          <a:bodyPr/>
          <a:lstStyle/>
          <a:p>
            <a:fld id="{B34099AF-89F5-4525-8161-57AB0EDB38AD}" type="slidenum">
              <a:rPr lang="en-US" smtClean="0"/>
              <a:pPr/>
              <a:t>11</a:t>
            </a:fld>
            <a:endParaRPr lang="en-US"/>
          </a:p>
        </p:txBody>
      </p:sp>
    </p:spTree>
    <p:extLst>
      <p:ext uri="{BB962C8B-B14F-4D97-AF65-F5344CB8AC3E}">
        <p14:creationId xmlns:p14="http://schemas.microsoft.com/office/powerpoint/2010/main" val="228301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What your swimmer needs:</a:t>
            </a:r>
          </a:p>
          <a:p>
            <a:endParaRPr lang="en-US" b="1" dirty="0"/>
          </a:p>
          <a:p>
            <a:pPr marL="342900" indent="-342900">
              <a:buFont typeface="Arial" pitchFamily="34" charset="0"/>
              <a:buChar char="•"/>
            </a:pPr>
            <a:r>
              <a:rPr lang="en-US" b="1" dirty="0"/>
              <a:t>Competition Suit </a:t>
            </a:r>
          </a:p>
          <a:p>
            <a:pPr marL="342900" indent="-342900">
              <a:buFont typeface="Arial" pitchFamily="34" charset="0"/>
              <a:buChar char="•"/>
            </a:pPr>
            <a:r>
              <a:rPr lang="en-US" b="1" dirty="0"/>
              <a:t>Cap – All swimmers with hair.</a:t>
            </a:r>
          </a:p>
          <a:p>
            <a:pPr marL="342900" indent="-342900">
              <a:buFont typeface="Arial" pitchFamily="34" charset="0"/>
              <a:buChar char="•"/>
            </a:pPr>
            <a:r>
              <a:rPr lang="en-US" b="1" dirty="0"/>
              <a:t>Goggles</a:t>
            </a:r>
          </a:p>
          <a:p>
            <a:pPr marL="342900" indent="-342900">
              <a:buFont typeface="Arial" pitchFamily="34" charset="0"/>
              <a:buChar char="•"/>
            </a:pPr>
            <a:r>
              <a:rPr lang="en-US" b="1" dirty="0"/>
              <a:t>Fins</a:t>
            </a:r>
          </a:p>
          <a:p>
            <a:pPr marL="342900" indent="-342900">
              <a:buFont typeface="Arial" pitchFamily="34" charset="0"/>
              <a:buChar char="•"/>
            </a:pPr>
            <a:r>
              <a:rPr lang="en-US" b="1" dirty="0"/>
              <a:t>Towel</a:t>
            </a:r>
          </a:p>
          <a:p>
            <a:pPr marL="342900" indent="-342900">
              <a:buFont typeface="Arial" pitchFamily="34" charset="0"/>
              <a:buChar char="•"/>
            </a:pPr>
            <a:r>
              <a:rPr lang="en-US" b="1" dirty="0"/>
              <a:t>Water bottle…especially for afternoon sessions</a:t>
            </a:r>
          </a:p>
          <a:p>
            <a:pPr marL="342900" indent="-342900">
              <a:buFont typeface="Arial" pitchFamily="34" charset="0"/>
              <a:buChar char="•"/>
            </a:pPr>
            <a:r>
              <a:rPr lang="en-US" b="1" dirty="0"/>
              <a:t>Be on time</a:t>
            </a:r>
          </a:p>
          <a:p>
            <a:pPr marL="342900" indent="-342900">
              <a:buFont typeface="Arial" pitchFamily="34" charset="0"/>
              <a:buChar char="•"/>
            </a:pPr>
            <a:r>
              <a:rPr lang="en-US" b="1" dirty="0"/>
              <a:t>LABEL EVERYTHING!!!!!!! Thing do get lost. </a:t>
            </a:r>
          </a:p>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12</a:t>
            </a:fld>
            <a:endParaRPr lang="en-US"/>
          </a:p>
        </p:txBody>
      </p:sp>
    </p:spTree>
    <p:extLst>
      <p:ext uri="{BB962C8B-B14F-4D97-AF65-F5344CB8AC3E}">
        <p14:creationId xmlns:p14="http://schemas.microsoft.com/office/powerpoint/2010/main" val="74730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DO’s &amp; DON’Ts:</a:t>
            </a:r>
            <a:endParaRPr lang="en-US" sz="1050" b="1" dirty="0"/>
          </a:p>
          <a:p>
            <a:pPr marL="274320" indent="-274320">
              <a:lnSpc>
                <a:spcPct val="150000"/>
              </a:lnSpc>
              <a:spcAft>
                <a:spcPts val="600"/>
              </a:spcAft>
              <a:buFont typeface="Arial" pitchFamily="34" charset="0"/>
              <a:buChar char="•"/>
            </a:pPr>
            <a:r>
              <a:rPr lang="en-US" b="1" dirty="0"/>
              <a:t>DO Download the </a:t>
            </a:r>
            <a:r>
              <a:rPr lang="en-US" b="1" dirty="0" err="1"/>
              <a:t>Swimtopia</a:t>
            </a:r>
            <a:r>
              <a:rPr lang="en-US" b="1" dirty="0"/>
              <a:t> App and keep Notifications enabled.</a:t>
            </a:r>
          </a:p>
          <a:p>
            <a:pPr marL="274320" indent="-274320">
              <a:lnSpc>
                <a:spcPct val="150000"/>
              </a:lnSpc>
              <a:spcAft>
                <a:spcPts val="600"/>
              </a:spcAft>
              <a:buFont typeface="Arial" pitchFamily="34" charset="0"/>
              <a:buChar char="•"/>
            </a:pPr>
            <a:r>
              <a:rPr lang="en-US" b="1" dirty="0"/>
              <a:t>DO put sunscreen on your child BEFORE you come to the pool!</a:t>
            </a:r>
          </a:p>
          <a:p>
            <a:pPr marL="274320" indent="-274320">
              <a:lnSpc>
                <a:spcPct val="150000"/>
              </a:lnSpc>
              <a:spcAft>
                <a:spcPts val="600"/>
              </a:spcAft>
              <a:buFont typeface="Arial" pitchFamily="34" charset="0"/>
              <a:buChar char="•"/>
            </a:pPr>
            <a:r>
              <a:rPr lang="en-US" b="1" dirty="0">
                <a:effectLst>
                  <a:outerShdw blurRad="38100" dist="38100" dir="2700000" algn="tl">
                    <a:srgbClr val="000000">
                      <a:alpha val="43137"/>
                    </a:srgbClr>
                  </a:outerShdw>
                </a:effectLst>
              </a:rPr>
              <a:t>DO CHECK YOUR FAMILY FOLDER REGULARLY </a:t>
            </a:r>
          </a:p>
          <a:p>
            <a:pPr marL="274320" indent="-274320">
              <a:lnSpc>
                <a:spcPct val="150000"/>
              </a:lnSpc>
              <a:spcAft>
                <a:spcPts val="600"/>
              </a:spcAft>
              <a:buFont typeface="Arial" pitchFamily="34" charset="0"/>
              <a:buChar char="•"/>
            </a:pPr>
            <a:r>
              <a:rPr lang="en-US" b="1" dirty="0"/>
              <a:t>DON’T enter the deck for any reason without prior approval by the Coach or a Board member – NO EXCEPTIONS!</a:t>
            </a:r>
          </a:p>
          <a:p>
            <a:pPr marL="274320" indent="-274320">
              <a:spcAft>
                <a:spcPts val="600"/>
              </a:spcAft>
              <a:buFont typeface="Arial" pitchFamily="34" charset="0"/>
              <a:buChar char="•"/>
            </a:pPr>
            <a:r>
              <a:rPr lang="en-US" b="1" dirty="0"/>
              <a:t>DO supervise* your child(ren) in the play pool and on the playground (</a:t>
            </a:r>
            <a:r>
              <a:rPr lang="en-US" b="1" i="1" dirty="0"/>
              <a:t>there are NO fins allowed in the </a:t>
            </a:r>
            <a:r>
              <a:rPr lang="en-US" b="1" i="1" dirty="0" err="1"/>
              <a:t>playpool</a:t>
            </a:r>
            <a:r>
              <a:rPr lang="en-US" b="1" dirty="0"/>
              <a:t>).</a:t>
            </a:r>
          </a:p>
          <a:p>
            <a:pPr marL="274320" indent="-274320">
              <a:lnSpc>
                <a:spcPct val="150000"/>
              </a:lnSpc>
              <a:spcAft>
                <a:spcPts val="600"/>
              </a:spcAft>
              <a:buFont typeface="Arial" pitchFamily="34" charset="0"/>
              <a:buChar char="•"/>
            </a:pPr>
            <a:r>
              <a:rPr lang="en-US" b="1" dirty="0"/>
              <a:t>DO label EVERYTHING!</a:t>
            </a:r>
          </a:p>
          <a:p>
            <a:pPr marL="274320" indent="-274320">
              <a:lnSpc>
                <a:spcPct val="150000"/>
              </a:lnSpc>
              <a:spcAft>
                <a:spcPts val="600"/>
              </a:spcAft>
              <a:buFont typeface="Arial" pitchFamily="34" charset="0"/>
              <a:buChar char="•"/>
            </a:pPr>
            <a:r>
              <a:rPr lang="en-US" b="1" dirty="0"/>
              <a:t>DON’T prop open the gates. This is a safety issue.</a:t>
            </a:r>
          </a:p>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13</a:t>
            </a:fld>
            <a:endParaRPr lang="en-US"/>
          </a:p>
        </p:txBody>
      </p:sp>
    </p:spTree>
    <p:extLst>
      <p:ext uri="{BB962C8B-B14F-4D97-AF65-F5344CB8AC3E}">
        <p14:creationId xmlns:p14="http://schemas.microsoft.com/office/powerpoint/2010/main" val="417912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practice, it’s important to remember that only coaches and swimmers are allowed on the deck.  That’s everything shaded in blue in this picture. </a:t>
            </a:r>
          </a:p>
          <a:p>
            <a:endParaRPr lang="en-US" dirty="0"/>
          </a:p>
          <a:p>
            <a:r>
              <a:rPr lang="en-US" dirty="0"/>
              <a:t>This year, we are doing this to ensure minimal exposure to COVID, but the real reason we do this is that the coaches have their hands full wrangling your swimmers. They cannot wrangle you as well. </a:t>
            </a:r>
          </a:p>
        </p:txBody>
      </p:sp>
      <p:sp>
        <p:nvSpPr>
          <p:cNvPr id="4" name="Slide Number Placeholder 3"/>
          <p:cNvSpPr>
            <a:spLocks noGrp="1"/>
          </p:cNvSpPr>
          <p:nvPr>
            <p:ph type="sldNum" sz="quarter" idx="5"/>
          </p:nvPr>
        </p:nvSpPr>
        <p:spPr/>
        <p:txBody>
          <a:bodyPr/>
          <a:lstStyle/>
          <a:p>
            <a:fld id="{B34099AF-89F5-4525-8161-57AB0EDB38AD}" type="slidenum">
              <a:rPr lang="en-US" smtClean="0"/>
              <a:pPr/>
              <a:t>14</a:t>
            </a:fld>
            <a:endParaRPr lang="en-US"/>
          </a:p>
        </p:txBody>
      </p:sp>
    </p:spTree>
    <p:extLst>
      <p:ext uri="{BB962C8B-B14F-4D97-AF65-F5344CB8AC3E}">
        <p14:creationId xmlns:p14="http://schemas.microsoft.com/office/powerpoint/2010/main" val="2561675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in the event we have a passing lightning storm, which is defined as either thunder we can hear or a strike within ten miles, the current Practice session will be canceled. </a:t>
            </a:r>
          </a:p>
          <a:p>
            <a:endParaRPr lang="en-US" dirty="0"/>
          </a:p>
          <a:p>
            <a:r>
              <a:rPr lang="en-US" dirty="0"/>
              <a:t>We will notify parents using the SwimTopia app and on the Stars FB Page. Be sure to download </a:t>
            </a:r>
            <a:r>
              <a:rPr lang="en-US" dirty="0" err="1"/>
              <a:t>Swimtopia</a:t>
            </a:r>
            <a:r>
              <a:rPr lang="en-US" dirty="0"/>
              <a:t> and follow Steiner Stars on FB. Turn on Notifications. </a:t>
            </a:r>
          </a:p>
          <a:p>
            <a:endParaRPr lang="en-US" dirty="0"/>
          </a:p>
          <a:p>
            <a:r>
              <a:rPr lang="en-US" dirty="0"/>
              <a:t>A special caution that there </a:t>
            </a:r>
            <a:r>
              <a:rPr lang="en-US" i="1" dirty="0"/>
              <a:t>is </a:t>
            </a:r>
            <a:r>
              <a:rPr lang="en-US" dirty="0"/>
              <a:t> a Steiner Ranch Swim Team FB Page that frequently posts information on practice cancelations. That is not the official page and we do not directly post to that page. </a:t>
            </a:r>
          </a:p>
          <a:p>
            <a:endParaRPr lang="en-US" dirty="0"/>
          </a:p>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15</a:t>
            </a:fld>
            <a:endParaRPr lang="en-US"/>
          </a:p>
        </p:txBody>
      </p:sp>
    </p:spTree>
    <p:extLst>
      <p:ext uri="{BB962C8B-B14F-4D97-AF65-F5344CB8AC3E}">
        <p14:creationId xmlns:p14="http://schemas.microsoft.com/office/powerpoint/2010/main" val="369571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dirty="0"/>
              <a:t>Most swimmers will be entered in no more than </a:t>
            </a:r>
            <a:r>
              <a:rPr lang="en-US" b="1" dirty="0"/>
              <a:t>FIVE</a:t>
            </a:r>
            <a:r>
              <a:rPr lang="en-US" dirty="0"/>
              <a:t> events: three individual and two relay events.</a:t>
            </a:r>
          </a:p>
          <a:p>
            <a:pPr marL="285750" indent="-285750">
              <a:buFont typeface="Arial" pitchFamily="34" charset="0"/>
              <a:buChar char="•"/>
            </a:pPr>
            <a:r>
              <a:rPr lang="en-US" dirty="0"/>
              <a:t>Coaches will take </a:t>
            </a:r>
            <a:r>
              <a:rPr lang="en-US" b="1" i="1" dirty="0"/>
              <a:t>swimmer</a:t>
            </a:r>
            <a:r>
              <a:rPr lang="en-US" dirty="0"/>
              <a:t> preference into account when submitting entries.</a:t>
            </a:r>
          </a:p>
          <a:p>
            <a:pPr marL="285750" indent="-285750">
              <a:buFont typeface="Arial" pitchFamily="34" charset="0"/>
              <a:buChar char="•"/>
            </a:pPr>
            <a:r>
              <a:rPr lang="en-US" dirty="0"/>
              <a:t>Coaches will also take team needs into account.</a:t>
            </a:r>
          </a:p>
          <a:p>
            <a:pPr marL="285750" indent="-285750">
              <a:buFont typeface="Arial" pitchFamily="34" charset="0"/>
              <a:buChar char="•"/>
            </a:pPr>
            <a:r>
              <a:rPr lang="en-US" dirty="0"/>
              <a:t>Swimmers will be encouraged to swim outside their comfort zone and try new events.</a:t>
            </a:r>
          </a:p>
          <a:p>
            <a:pPr marL="285750" indent="-285750">
              <a:buFont typeface="Arial" pitchFamily="34" charset="0"/>
              <a:buChar char="•"/>
            </a:pPr>
            <a:r>
              <a:rPr lang="en-US" dirty="0"/>
              <a:t>Swimmers will only be entered to swim strokes in which they are proficient and legal.</a:t>
            </a:r>
          </a:p>
          <a:p>
            <a:pPr marL="285750" indent="-285750">
              <a:buFont typeface="Arial" pitchFamily="34" charset="0"/>
              <a:buChar char="•"/>
            </a:pPr>
            <a:r>
              <a:rPr lang="en-US" dirty="0"/>
              <a:t>Occasionally we will have to take meet shortening measures and cut events without warning.</a:t>
            </a:r>
          </a:p>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16</a:t>
            </a:fld>
            <a:endParaRPr lang="en-US"/>
          </a:p>
        </p:txBody>
      </p:sp>
    </p:spTree>
    <p:extLst>
      <p:ext uri="{BB962C8B-B14F-4D97-AF65-F5344CB8AC3E}">
        <p14:creationId xmlns:p14="http://schemas.microsoft.com/office/powerpoint/2010/main" val="132248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dirty="0"/>
              <a:t>Read the MEET INFO email sent by the Team Coordinator.</a:t>
            </a:r>
          </a:p>
          <a:p>
            <a:pPr marL="285750" indent="-285750">
              <a:buFont typeface="Arial" pitchFamily="34" charset="0"/>
              <a:buChar char="•"/>
            </a:pPr>
            <a:r>
              <a:rPr lang="en-US" dirty="0"/>
              <a:t>Arrive EARLY!  Arrival time will be announced the week before.  </a:t>
            </a:r>
            <a:r>
              <a:rPr lang="en-US" b="1" dirty="0"/>
              <a:t>DO NOT BE LATE</a:t>
            </a:r>
            <a:r>
              <a:rPr lang="en-US" dirty="0"/>
              <a:t>! or your swimmer will be scratched from the meet.</a:t>
            </a:r>
          </a:p>
          <a:p>
            <a:pPr marL="285750" indent="-285750">
              <a:buFont typeface="Arial" pitchFamily="34" charset="0"/>
              <a:buChar char="•"/>
            </a:pPr>
            <a:r>
              <a:rPr lang="en-US" dirty="0"/>
              <a:t>Check your swimmer in with the team</a:t>
            </a:r>
          </a:p>
          <a:p>
            <a:pPr marL="285750" indent="-285750">
              <a:buFont typeface="Arial" pitchFamily="34" charset="0"/>
              <a:buChar char="•"/>
            </a:pPr>
            <a:r>
              <a:rPr lang="en-US" dirty="0"/>
              <a:t>Check yourself in with the Volunteer Coordinator.</a:t>
            </a:r>
          </a:p>
          <a:p>
            <a:pPr marL="285750" indent="-285750">
              <a:buFont typeface="Arial" pitchFamily="34" charset="0"/>
              <a:buChar char="•"/>
            </a:pPr>
            <a:r>
              <a:rPr lang="en-US" dirty="0"/>
              <a:t>Wear your nametag!</a:t>
            </a:r>
          </a:p>
          <a:p>
            <a:pPr marL="285750" indent="-285750">
              <a:buFont typeface="Arial" pitchFamily="34" charset="0"/>
              <a:buChar char="•"/>
            </a:pPr>
            <a:r>
              <a:rPr lang="en-US" dirty="0"/>
              <a:t>Put sunscreen on your swimmer </a:t>
            </a:r>
            <a:r>
              <a:rPr lang="en-US" b="1" dirty="0"/>
              <a:t>AFTER</a:t>
            </a:r>
            <a:r>
              <a:rPr lang="en-US" dirty="0"/>
              <a:t> they have been body-marked!</a:t>
            </a:r>
          </a:p>
          <a:p>
            <a:pPr marL="285750" indent="-285750">
              <a:buFont typeface="Arial" pitchFamily="34" charset="0"/>
              <a:buChar char="•"/>
            </a:pPr>
            <a:r>
              <a:rPr lang="en-US" dirty="0"/>
              <a:t>Clean up after yourself and ask your swimmer to do the same.</a:t>
            </a:r>
          </a:p>
          <a:p>
            <a:pPr marL="285750" indent="-285750">
              <a:buFont typeface="Arial" pitchFamily="34" charset="0"/>
              <a:buChar char="•"/>
            </a:pPr>
            <a:r>
              <a:rPr lang="en-US" dirty="0"/>
              <a:t>Label ALL of your swimmer’s belongings.</a:t>
            </a:r>
          </a:p>
          <a:p>
            <a:pPr marL="285750" indent="-285750">
              <a:buFont typeface="Arial" pitchFamily="34" charset="0"/>
              <a:buChar char="•"/>
            </a:pPr>
            <a:r>
              <a:rPr lang="en-US" b="1" dirty="0">
                <a:effectLst>
                  <a:outerShdw blurRad="38100" dist="38100" dir="2700000" algn="tl">
                    <a:srgbClr val="000000">
                      <a:alpha val="43137"/>
                    </a:srgbClr>
                  </a:outerShdw>
                </a:effectLst>
              </a:rPr>
              <a:t>REPORT ALL MEET ABSENCES TODAY!!</a:t>
            </a:r>
          </a:p>
          <a:p>
            <a:endParaRPr lang="en-US" b="1"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17</a:t>
            </a:fld>
            <a:endParaRPr lang="en-US"/>
          </a:p>
        </p:txBody>
      </p:sp>
    </p:spTree>
    <p:extLst>
      <p:ext uri="{BB962C8B-B14F-4D97-AF65-F5344CB8AC3E}">
        <p14:creationId xmlns:p14="http://schemas.microsoft.com/office/powerpoint/2010/main" val="196844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any meet absences on the webpage as soon as you know it will happen. We understand that things come up and summer vacations pose scheduling challenges, but our coaches will be scheduling your swimmer for individual heats and relays. The sooner we know they won’t be there, the better. </a:t>
            </a:r>
          </a:p>
        </p:txBody>
      </p:sp>
      <p:sp>
        <p:nvSpPr>
          <p:cNvPr id="4" name="Slide Number Placeholder 3"/>
          <p:cNvSpPr>
            <a:spLocks noGrp="1"/>
          </p:cNvSpPr>
          <p:nvPr>
            <p:ph type="sldNum" sz="quarter" idx="5"/>
          </p:nvPr>
        </p:nvSpPr>
        <p:spPr/>
        <p:txBody>
          <a:bodyPr/>
          <a:lstStyle/>
          <a:p>
            <a:fld id="{B34099AF-89F5-4525-8161-57AB0EDB38AD}" type="slidenum">
              <a:rPr lang="en-US" smtClean="0"/>
              <a:pPr/>
              <a:t>18</a:t>
            </a:fld>
            <a:endParaRPr lang="en-US"/>
          </a:p>
        </p:txBody>
      </p:sp>
    </p:spTree>
    <p:extLst>
      <p:ext uri="{BB962C8B-B14F-4D97-AF65-F5344CB8AC3E}">
        <p14:creationId xmlns:p14="http://schemas.microsoft.com/office/powerpoint/2010/main" val="3760892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real reason we have you all here: </a:t>
            </a:r>
          </a:p>
          <a:p>
            <a:endParaRPr lang="en-US" dirty="0"/>
          </a:p>
          <a:p>
            <a:r>
              <a:rPr lang="en-US" dirty="0"/>
              <a:t>Steiner Stars is an all-volunteer organization. We function entirely on volunteer efforts. Other organizations have a process where they ask for volunteers and watch as a lot of parents take two steps backwards. That is not allowed in Stars.</a:t>
            </a:r>
          </a:p>
          <a:p>
            <a:endParaRPr lang="en-US" dirty="0"/>
          </a:p>
          <a:p>
            <a:r>
              <a:rPr lang="en-US" dirty="0"/>
              <a:t>We do require that you serve a minimum of five (5) shifts per family per season. If you do not fulfill your shifts by the end of the season, the penalty is one season off and you get to sign up as new parents the following year. We do not like doing this and I had to do it with one family this year. Their kids are not happy. Please do not put us in this position.</a:t>
            </a:r>
          </a:p>
          <a:p>
            <a:endParaRPr lang="en-US" dirty="0"/>
          </a:p>
          <a:p>
            <a:r>
              <a:rPr lang="en-US" dirty="0"/>
              <a:t>The good news is it’s not hard to fill your hours. There are plenty of opportunities, and we have fewer required volunteer hours this year because of the shorter season. </a:t>
            </a:r>
          </a:p>
          <a:p>
            <a:endParaRPr lang="en-US" dirty="0"/>
          </a:p>
          <a:p>
            <a:r>
              <a:rPr lang="en-US" dirty="0"/>
              <a:t>But here’s the universal truth about volunteering for your kids’ sports: Just like everything else, you as a parent will get out of this program exactly what you put in. No more. No one’s saying you have to sign up for a board position (which I recommend), but sign up. Get to know the other parents. Get to know the kids. It’s worth it. </a:t>
            </a:r>
          </a:p>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19</a:t>
            </a:fld>
            <a:endParaRPr lang="en-US"/>
          </a:p>
        </p:txBody>
      </p:sp>
    </p:spTree>
    <p:extLst>
      <p:ext uri="{BB962C8B-B14F-4D97-AF65-F5344CB8AC3E}">
        <p14:creationId xmlns:p14="http://schemas.microsoft.com/office/powerpoint/2010/main" val="164733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your President, 2020, 2021 We did not have a season last year, so we all rolled our volunteer positions into this year. </a:t>
            </a:r>
          </a:p>
          <a:p>
            <a:endParaRPr lang="en-US" dirty="0"/>
          </a:p>
          <a:p>
            <a:r>
              <a:rPr lang="en-US" dirty="0"/>
              <a:t>Vice Presidents Amy and Jason Franklin. I mention Amy first because she’s unstoppable, but Jason has been instrumental in the last year keeping us running. They will both serve well as presidents next year and I am grateful to have their help over the last year. </a:t>
            </a:r>
          </a:p>
          <a:p>
            <a:r>
              <a:rPr lang="en-US" dirty="0"/>
              <a:t>David Parchen has served as my mentor for three years and Past President for two years. He’ll move on to spend more time with his family, as we say in the corporate world, but he won’t be going far and we appreciate everything he’s done. </a:t>
            </a:r>
          </a:p>
          <a:p>
            <a:r>
              <a:rPr lang="en-US" dirty="0"/>
              <a:t>Our Treasurer is Keitha Peacock. She pays the bills and remembers to do all the stuff that wakes me up at 2:00 in the morning wondering if it got done </a:t>
            </a:r>
          </a:p>
          <a:p>
            <a:r>
              <a:rPr lang="en-US" dirty="0"/>
              <a:t>Louise Garrett has served as our secretary for two years now </a:t>
            </a:r>
          </a:p>
          <a:p>
            <a:r>
              <a:rPr lang="en-US" dirty="0"/>
              <a:t>Team Coordinators Tracy Miller and Amy Bedford are key players and we could not function without them. </a:t>
            </a:r>
          </a:p>
          <a:p>
            <a:r>
              <a:rPr lang="en-US" dirty="0"/>
              <a:t>Our Circuit Reps Maggie Acosta and Andrew Struck represent Stars Interest to the </a:t>
            </a:r>
            <a:r>
              <a:rPr lang="en-US" dirty="0" err="1"/>
              <a:t>NorthWest</a:t>
            </a:r>
            <a:r>
              <a:rPr lang="en-US" dirty="0"/>
              <a:t> Swim Circuit. I’ll tell you all about that in a bit. </a:t>
            </a:r>
          </a:p>
          <a:p>
            <a:r>
              <a:rPr lang="en-US" dirty="0"/>
              <a:t>Chris </a:t>
            </a:r>
            <a:r>
              <a:rPr lang="en-US" dirty="0" err="1"/>
              <a:t>Rittter</a:t>
            </a:r>
            <a:r>
              <a:rPr lang="en-US" dirty="0"/>
              <a:t> handles fundraising, apparel and Concessions. He’s the one that has brought us </a:t>
            </a:r>
            <a:r>
              <a:rPr lang="en-US" dirty="0" err="1"/>
              <a:t>Chik</a:t>
            </a:r>
            <a:r>
              <a:rPr lang="en-US" dirty="0"/>
              <a:t>-Fil-A this year, so be sure to thank him. </a:t>
            </a:r>
          </a:p>
          <a:p>
            <a:r>
              <a:rPr lang="en-US" dirty="0"/>
              <a:t>Chris Trevelise, perhaps the longest-serving parent in Stars History, handles our equipment, all the tents, computers, speakers and gear. </a:t>
            </a:r>
          </a:p>
          <a:p>
            <a:r>
              <a:rPr lang="en-US" dirty="0"/>
              <a:t>And last, but in no way least, Chris Hammond is our Social Chair and an all around force of nature. </a:t>
            </a:r>
          </a:p>
        </p:txBody>
      </p:sp>
      <p:sp>
        <p:nvSpPr>
          <p:cNvPr id="4" name="Slide Number Placeholder 3"/>
          <p:cNvSpPr>
            <a:spLocks noGrp="1"/>
          </p:cNvSpPr>
          <p:nvPr>
            <p:ph type="sldNum" sz="quarter" idx="5"/>
          </p:nvPr>
        </p:nvSpPr>
        <p:spPr/>
        <p:txBody>
          <a:bodyPr/>
          <a:lstStyle/>
          <a:p>
            <a:fld id="{B34099AF-89F5-4525-8161-57AB0EDB38AD}" type="slidenum">
              <a:rPr lang="en-US" smtClean="0"/>
              <a:pPr/>
              <a:t>2</a:t>
            </a:fld>
            <a:endParaRPr lang="en-US"/>
          </a:p>
        </p:txBody>
      </p:sp>
    </p:spTree>
    <p:extLst>
      <p:ext uri="{BB962C8B-B14F-4D97-AF65-F5344CB8AC3E}">
        <p14:creationId xmlns:p14="http://schemas.microsoft.com/office/powerpoint/2010/main" val="477374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SWIMTOPIA on Sunday Nights two-weeks before each meet to sign up for shifts. </a:t>
            </a:r>
          </a:p>
          <a:p>
            <a:endParaRPr lang="en-US" dirty="0"/>
          </a:p>
          <a:p>
            <a:r>
              <a:rPr lang="en-US" dirty="0"/>
              <a:t>This can be a bit of a nerve-wracking experience as several choice shifts will fill fast, but please be patient, grab what you can, and remember that every position is vital to pulling off our season. We will work with you to ensure you can fill your shifts. </a:t>
            </a:r>
          </a:p>
        </p:txBody>
      </p:sp>
      <p:sp>
        <p:nvSpPr>
          <p:cNvPr id="4" name="Slide Number Placeholder 3"/>
          <p:cNvSpPr>
            <a:spLocks noGrp="1"/>
          </p:cNvSpPr>
          <p:nvPr>
            <p:ph type="sldNum" sz="quarter" idx="10"/>
          </p:nvPr>
        </p:nvSpPr>
        <p:spPr/>
        <p:txBody>
          <a:bodyPr/>
          <a:lstStyle/>
          <a:p>
            <a:fld id="{B34099AF-89F5-4525-8161-57AB0EDB38AD}" type="slidenum">
              <a:rPr lang="en-US" smtClean="0"/>
              <a:pPr/>
              <a:t>20</a:t>
            </a:fld>
            <a:endParaRPr lang="en-US"/>
          </a:p>
        </p:txBody>
      </p:sp>
    </p:spTree>
    <p:extLst>
      <p:ext uri="{BB962C8B-B14F-4D97-AF65-F5344CB8AC3E}">
        <p14:creationId xmlns:p14="http://schemas.microsoft.com/office/powerpoint/2010/main" val="325864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real reason we have you all here: </a:t>
            </a:r>
          </a:p>
          <a:p>
            <a:endParaRPr lang="en-US" dirty="0"/>
          </a:p>
          <a:p>
            <a:r>
              <a:rPr lang="en-US" dirty="0"/>
              <a:t>Steiner Stars is an all-volunteer organization. We function entirely on volunteer efforts. Other organizations have a process where they ask for volunteers and watch as a lot of parents take two steps backwards. That is not allowed in Stars.</a:t>
            </a:r>
          </a:p>
          <a:p>
            <a:endParaRPr lang="en-US" dirty="0"/>
          </a:p>
          <a:p>
            <a:r>
              <a:rPr lang="en-US" dirty="0"/>
              <a:t>We do require that you serve a minimum of five (5) shifts per family per season. If you do not fulfill your shifts by the end of the season, the penalty is one season off and you get to sign up as new parents the following year. We do not like doing this and I had to do it with one family this year. Their kids are not happy. Please do not put us in this position.</a:t>
            </a:r>
          </a:p>
          <a:p>
            <a:endParaRPr lang="en-US" dirty="0"/>
          </a:p>
          <a:p>
            <a:r>
              <a:rPr lang="en-US" dirty="0"/>
              <a:t>The good news is it’s not hard to fill your hours. There are plenty of opportunities, and we have fewer required volunteer hours this year because of the shorter season. </a:t>
            </a:r>
          </a:p>
          <a:p>
            <a:endParaRPr lang="en-US" dirty="0"/>
          </a:p>
          <a:p>
            <a:r>
              <a:rPr lang="en-US" dirty="0"/>
              <a:t>But here’s the universal truth about volunteering for your kids’ sports: Just like everything else, you as a parent will get out of this program exactly what you put in. No more. No one’s saying you have to sign up for a board position (which I recommend), but sign up. Get to know the other parents. Get to know the kids. It’s worth it. </a:t>
            </a:r>
          </a:p>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21</a:t>
            </a:fld>
            <a:endParaRPr lang="en-US"/>
          </a:p>
        </p:txBody>
      </p:sp>
    </p:spTree>
    <p:extLst>
      <p:ext uri="{BB962C8B-B14F-4D97-AF65-F5344CB8AC3E}">
        <p14:creationId xmlns:p14="http://schemas.microsoft.com/office/powerpoint/2010/main" val="87986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Meets: What to bring: </a:t>
            </a:r>
          </a:p>
          <a:p>
            <a:endParaRPr lang="en-US" dirty="0"/>
          </a:p>
          <a:p>
            <a:r>
              <a:rPr lang="en-US" dirty="0"/>
              <a:t>You’re going to be there a while, so bring comfortable chairs, your phones, water and some food and a book to read.</a:t>
            </a:r>
          </a:p>
          <a:p>
            <a:endParaRPr lang="en-US" dirty="0"/>
          </a:p>
          <a:p>
            <a:r>
              <a:rPr lang="en-US" dirty="0"/>
              <a:t>Bring extra towels, goggles, and sunscreen. Big floppy hats are always good. They’re walking shade. </a:t>
            </a:r>
          </a:p>
          <a:p>
            <a:endParaRPr lang="en-US" dirty="0"/>
          </a:p>
          <a:p>
            <a:r>
              <a:rPr lang="en-US" dirty="0"/>
              <a:t>Visit the Stars page for additional gear like towels, shirts, etc. </a:t>
            </a:r>
          </a:p>
          <a:p>
            <a:endParaRPr lang="en-US" dirty="0"/>
          </a:p>
          <a:p>
            <a:r>
              <a:rPr lang="en-US" dirty="0"/>
              <a:t>One cap and one shirt per swimmer will be provided in your family folders. For suits and other gear, we are working to have D&amp;J Sports available the first week of practice, and you can always swing by their Anderson Mill Location </a:t>
            </a:r>
          </a:p>
          <a:p>
            <a:endParaRPr lang="en-US" dirty="0"/>
          </a:p>
          <a:p>
            <a:r>
              <a:rPr lang="fr-FR" b="1" dirty="0"/>
              <a:t> </a:t>
            </a:r>
            <a:r>
              <a:rPr lang="fr-FR" dirty="0"/>
              <a:t>13359 US </a:t>
            </a:r>
            <a:r>
              <a:rPr lang="fr-FR" dirty="0" err="1"/>
              <a:t>Hwy</a:t>
            </a:r>
            <a:r>
              <a:rPr lang="fr-FR" dirty="0"/>
              <a:t> 183 N, Suite 402, Austin, TX 78750</a:t>
            </a:r>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22</a:t>
            </a:fld>
            <a:endParaRPr lang="en-US"/>
          </a:p>
        </p:txBody>
      </p:sp>
    </p:spTree>
    <p:extLst>
      <p:ext uri="{BB962C8B-B14F-4D97-AF65-F5344CB8AC3E}">
        <p14:creationId xmlns:p14="http://schemas.microsoft.com/office/powerpoint/2010/main" val="185203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meets, we will have parking volunteers. Please follow their advice. Park along Bella Mar Drive, but generally speaking, nowhere else. </a:t>
            </a:r>
          </a:p>
          <a:p>
            <a:endParaRPr lang="en-US" dirty="0"/>
          </a:p>
          <a:p>
            <a:r>
              <a:rPr lang="en-US" dirty="0"/>
              <a:t>This season, all meets will be in Bella Mar. If you live close, consider walking. If you can carpool, great. Remember that we’re taking up a lot of space, so please be courteous to the Bella Mar residents. </a:t>
            </a:r>
          </a:p>
        </p:txBody>
      </p:sp>
      <p:sp>
        <p:nvSpPr>
          <p:cNvPr id="4" name="Slide Number Placeholder 3"/>
          <p:cNvSpPr>
            <a:spLocks noGrp="1"/>
          </p:cNvSpPr>
          <p:nvPr>
            <p:ph type="sldNum" sz="quarter" idx="5"/>
          </p:nvPr>
        </p:nvSpPr>
        <p:spPr/>
        <p:txBody>
          <a:bodyPr/>
          <a:lstStyle/>
          <a:p>
            <a:fld id="{B34099AF-89F5-4525-8161-57AB0EDB38AD}" type="slidenum">
              <a:rPr lang="en-US" smtClean="0"/>
              <a:pPr/>
              <a:t>23</a:t>
            </a:fld>
            <a:endParaRPr lang="en-US"/>
          </a:p>
        </p:txBody>
      </p:sp>
    </p:spTree>
    <p:extLst>
      <p:ext uri="{BB962C8B-B14F-4D97-AF65-F5344CB8AC3E}">
        <p14:creationId xmlns:p14="http://schemas.microsoft.com/office/powerpoint/2010/main" val="93682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meets, we will have parking volunteers. Please follow their advice. Park along Bella Mar Drive, but generally speaking, nowhere else. </a:t>
            </a:r>
          </a:p>
          <a:p>
            <a:endParaRPr lang="en-US" dirty="0"/>
          </a:p>
          <a:p>
            <a:r>
              <a:rPr lang="en-US" dirty="0"/>
              <a:t>This season, all meets will be in Bella Mar. If you live close, consider walking. If you can carpool, great. Remember that we’re taking up a lot of space, so please be courteous to the Bella Mar residents. </a:t>
            </a:r>
          </a:p>
        </p:txBody>
      </p:sp>
      <p:sp>
        <p:nvSpPr>
          <p:cNvPr id="4" name="Slide Number Placeholder 3"/>
          <p:cNvSpPr>
            <a:spLocks noGrp="1"/>
          </p:cNvSpPr>
          <p:nvPr>
            <p:ph type="sldNum" sz="quarter" idx="5"/>
          </p:nvPr>
        </p:nvSpPr>
        <p:spPr/>
        <p:txBody>
          <a:bodyPr/>
          <a:lstStyle/>
          <a:p>
            <a:fld id="{B34099AF-89F5-4525-8161-57AB0EDB38AD}" type="slidenum">
              <a:rPr lang="en-US" smtClean="0"/>
              <a:pPr/>
              <a:t>24</a:t>
            </a:fld>
            <a:endParaRPr lang="en-US"/>
          </a:p>
        </p:txBody>
      </p:sp>
    </p:spTree>
    <p:extLst>
      <p:ext uri="{BB962C8B-B14F-4D97-AF65-F5344CB8AC3E}">
        <p14:creationId xmlns:p14="http://schemas.microsoft.com/office/powerpoint/2010/main" val="3047103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Social Coordinator Chris Hammond has been working tirelessly to have as much fun out of the pool as possible. To minimize COVID exposure, we are not planning any indoor events this year. </a:t>
            </a:r>
          </a:p>
          <a:p>
            <a:endParaRPr lang="en-US" b="1" dirty="0"/>
          </a:p>
          <a:p>
            <a:r>
              <a:rPr lang="en-US" b="1" dirty="0"/>
              <a:t>The HOA has forbidden the use of the Towne Square field for our kickoff party, which we would otherwise hold next week. </a:t>
            </a:r>
          </a:p>
          <a:p>
            <a:r>
              <a:rPr lang="en-US" b="1" dirty="0"/>
              <a:t>	Because of this, please check your family folders that will be accessible the first week of practice for swim caps, required materials and gear. </a:t>
            </a:r>
          </a:p>
          <a:p>
            <a:endParaRPr lang="en-US" b="1" dirty="0"/>
          </a:p>
          <a:p>
            <a:r>
              <a:rPr lang="en-US" b="1" dirty="0"/>
              <a:t>We usually host our Awards Banquets following </a:t>
            </a:r>
            <a:r>
              <a:rPr lang="en-US" b="1" dirty="0" err="1"/>
              <a:t>Divisionals</a:t>
            </a:r>
            <a:r>
              <a:rPr lang="en-US" b="1" dirty="0"/>
              <a:t>, one for each team. This year, while we are cautiously optimistic, we’re in a position where we need to play it by ear and we have not yet scheduled the banquets.</a:t>
            </a:r>
          </a:p>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25</a:t>
            </a:fld>
            <a:endParaRPr lang="en-US"/>
          </a:p>
        </p:txBody>
      </p:sp>
    </p:spTree>
    <p:extLst>
      <p:ext uri="{BB962C8B-B14F-4D97-AF65-F5344CB8AC3E}">
        <p14:creationId xmlns:p14="http://schemas.microsoft.com/office/powerpoint/2010/main" val="3181964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remind everyone that we are the single-largest organization in Steiner Ranch, and that we take up a lot of space. Because of that, we sometimes run into residents who do not share our love of the sport and do not appreciate us taking up the pool and street space and waking them up on Saturday morning.</a:t>
            </a:r>
          </a:p>
          <a:p>
            <a:endParaRPr lang="en-US" dirty="0"/>
          </a:p>
          <a:p>
            <a:r>
              <a:rPr lang="en-US" dirty="0"/>
              <a:t>You’ll sometimes see them on social media, and occasionally run into them in person. When you do, please remember that we are all ambassadors for the program. Be courteous, and respect Bella Mar during meets and practices, and remember that we are part of this community, that we are a large part of this community, and that we all share the same community. </a:t>
            </a:r>
          </a:p>
        </p:txBody>
      </p:sp>
      <p:sp>
        <p:nvSpPr>
          <p:cNvPr id="4" name="Slide Number Placeholder 3"/>
          <p:cNvSpPr>
            <a:spLocks noGrp="1"/>
          </p:cNvSpPr>
          <p:nvPr>
            <p:ph type="sldNum" sz="quarter" idx="5"/>
          </p:nvPr>
        </p:nvSpPr>
        <p:spPr/>
        <p:txBody>
          <a:bodyPr/>
          <a:lstStyle/>
          <a:p>
            <a:fld id="{B34099AF-89F5-4525-8161-57AB0EDB38AD}" type="slidenum">
              <a:rPr lang="en-US" smtClean="0"/>
              <a:pPr/>
              <a:t>26</a:t>
            </a:fld>
            <a:endParaRPr lang="en-US"/>
          </a:p>
        </p:txBody>
      </p:sp>
    </p:spTree>
    <p:extLst>
      <p:ext uri="{BB962C8B-B14F-4D97-AF65-F5344CB8AC3E}">
        <p14:creationId xmlns:p14="http://schemas.microsoft.com/office/powerpoint/2010/main" val="1639007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the Stars page for merchandise, clothing, towels, yard signs, and this year, stainless steel Stars cups. Proceeds go toward supporting the team, and the cups are super-cool. </a:t>
            </a:r>
          </a:p>
        </p:txBody>
      </p:sp>
      <p:sp>
        <p:nvSpPr>
          <p:cNvPr id="4" name="Slide Number Placeholder 3"/>
          <p:cNvSpPr>
            <a:spLocks noGrp="1"/>
          </p:cNvSpPr>
          <p:nvPr>
            <p:ph type="sldNum" sz="quarter" idx="5"/>
          </p:nvPr>
        </p:nvSpPr>
        <p:spPr/>
        <p:txBody>
          <a:bodyPr/>
          <a:lstStyle/>
          <a:p>
            <a:fld id="{B34099AF-89F5-4525-8161-57AB0EDB38AD}" type="slidenum">
              <a:rPr lang="en-US" smtClean="0"/>
              <a:pPr/>
              <a:t>27</a:t>
            </a:fld>
            <a:endParaRPr lang="en-US"/>
          </a:p>
        </p:txBody>
      </p:sp>
    </p:spTree>
    <p:extLst>
      <p:ext uri="{BB962C8B-B14F-4D97-AF65-F5344CB8AC3E}">
        <p14:creationId xmlns:p14="http://schemas.microsoft.com/office/powerpoint/2010/main" val="1998779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FAQs will be posted to the webpage. </a:t>
            </a:r>
          </a:p>
        </p:txBody>
      </p:sp>
      <p:sp>
        <p:nvSpPr>
          <p:cNvPr id="4" name="Slide Number Placeholder 3"/>
          <p:cNvSpPr>
            <a:spLocks noGrp="1"/>
          </p:cNvSpPr>
          <p:nvPr>
            <p:ph type="sldNum" sz="quarter" idx="5"/>
          </p:nvPr>
        </p:nvSpPr>
        <p:spPr/>
        <p:txBody>
          <a:bodyPr/>
          <a:lstStyle/>
          <a:p>
            <a:fld id="{B34099AF-89F5-4525-8161-57AB0EDB38AD}" type="slidenum">
              <a:rPr lang="en-US" smtClean="0"/>
              <a:pPr/>
              <a:t>28</a:t>
            </a:fld>
            <a:endParaRPr lang="en-US"/>
          </a:p>
        </p:txBody>
      </p:sp>
    </p:spTree>
    <p:extLst>
      <p:ext uri="{BB962C8B-B14F-4D97-AF65-F5344CB8AC3E}">
        <p14:creationId xmlns:p14="http://schemas.microsoft.com/office/powerpoint/2010/main" val="1504083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29</a:t>
            </a:fld>
            <a:endParaRPr lang="en-US"/>
          </a:p>
        </p:txBody>
      </p:sp>
    </p:spTree>
    <p:extLst>
      <p:ext uri="{BB962C8B-B14F-4D97-AF65-F5344CB8AC3E}">
        <p14:creationId xmlns:p14="http://schemas.microsoft.com/office/powerpoint/2010/main" val="4758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 swim! </a:t>
            </a:r>
          </a:p>
          <a:p>
            <a:endParaRPr lang="en-US" dirty="0"/>
          </a:p>
          <a:p>
            <a:endParaRPr lang="en-US" dirty="0"/>
          </a:p>
          <a:p>
            <a:r>
              <a:rPr lang="en-US" dirty="0"/>
              <a:t>Tell the kids it’s For the exercise</a:t>
            </a:r>
          </a:p>
          <a:p>
            <a:endParaRPr lang="en-US" dirty="0"/>
          </a:p>
          <a:p>
            <a:r>
              <a:rPr lang="en-US" dirty="0"/>
              <a:t>This is where my predecessor liked to give a lot of statistics on the number of kids that drown in Texas and nationally because they don’t know how to swim. I think that’s all important, and participating in Summer League will make your child a confident swimmer, but here’s the best part: When you step onto a boat on lake Travis and the captain asks if your kids are OK with the water, you can just smile. When you drop them off at summer camp and they have to pass a swim test, your kid will be the one doing a butterfly across the pool. That actually happened. This is a good feeling. </a:t>
            </a:r>
          </a:p>
          <a:p>
            <a:endParaRPr lang="en-US" dirty="0"/>
          </a:p>
          <a:p>
            <a:r>
              <a:rPr lang="en-US" dirty="0"/>
              <a:t>We do it For the new skills, competition, and to improve our times</a:t>
            </a:r>
          </a:p>
          <a:p>
            <a:r>
              <a:rPr lang="en-US" dirty="0"/>
              <a:t>We do it for The Sportsmanship and Teamwork, </a:t>
            </a:r>
          </a:p>
          <a:p>
            <a:r>
              <a:rPr lang="en-US" dirty="0"/>
              <a:t>And we do it to encourage Discipline and confidence. Because nothing says discipline like a 4:30 wake up for a swim meet. ---you guys knew what you were signing up for, right? </a:t>
            </a:r>
          </a:p>
        </p:txBody>
      </p:sp>
      <p:sp>
        <p:nvSpPr>
          <p:cNvPr id="4" name="Slide Number Placeholder 3"/>
          <p:cNvSpPr>
            <a:spLocks noGrp="1"/>
          </p:cNvSpPr>
          <p:nvPr>
            <p:ph type="sldNum" sz="quarter" idx="5"/>
          </p:nvPr>
        </p:nvSpPr>
        <p:spPr/>
        <p:txBody>
          <a:bodyPr/>
          <a:lstStyle/>
          <a:p>
            <a:fld id="{B34099AF-89F5-4525-8161-57AB0EDB38AD}" type="slidenum">
              <a:rPr lang="en-US" smtClean="0"/>
              <a:pPr/>
              <a:t>3</a:t>
            </a:fld>
            <a:endParaRPr lang="en-US"/>
          </a:p>
        </p:txBody>
      </p:sp>
    </p:spTree>
    <p:extLst>
      <p:ext uri="{BB962C8B-B14F-4D97-AF65-F5344CB8AC3E}">
        <p14:creationId xmlns:p14="http://schemas.microsoft.com/office/powerpoint/2010/main" val="3572919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30</a:t>
            </a:fld>
            <a:endParaRPr lang="en-US"/>
          </a:p>
        </p:txBody>
      </p:sp>
    </p:spTree>
    <p:extLst>
      <p:ext uri="{BB962C8B-B14F-4D97-AF65-F5344CB8AC3E}">
        <p14:creationId xmlns:p14="http://schemas.microsoft.com/office/powerpoint/2010/main" val="86676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Blue Team Head Coach is Jeff Fellows. He’s on the call as a panelist to answer any of your questions. </a:t>
            </a:r>
          </a:p>
          <a:p>
            <a:endParaRPr lang="en-US" dirty="0"/>
          </a:p>
          <a:p>
            <a:r>
              <a:rPr lang="en-US" dirty="0"/>
              <a:t>He’s a 7-time All American team captain from Denison University and a great guy. He’s been my kid’s coach on two teams for six years now. </a:t>
            </a:r>
          </a:p>
        </p:txBody>
      </p:sp>
      <p:sp>
        <p:nvSpPr>
          <p:cNvPr id="4" name="Slide Number Placeholder 3"/>
          <p:cNvSpPr>
            <a:spLocks noGrp="1"/>
          </p:cNvSpPr>
          <p:nvPr>
            <p:ph type="sldNum" sz="quarter" idx="5"/>
          </p:nvPr>
        </p:nvSpPr>
        <p:spPr/>
        <p:txBody>
          <a:bodyPr/>
          <a:lstStyle/>
          <a:p>
            <a:fld id="{B34099AF-89F5-4525-8161-57AB0EDB38AD}" type="slidenum">
              <a:rPr lang="en-US" smtClean="0"/>
              <a:pPr/>
              <a:t>4</a:t>
            </a:fld>
            <a:endParaRPr lang="en-US"/>
          </a:p>
        </p:txBody>
      </p:sp>
    </p:spTree>
    <p:extLst>
      <p:ext uri="{BB962C8B-B14F-4D97-AF65-F5344CB8AC3E}">
        <p14:creationId xmlns:p14="http://schemas.microsoft.com/office/powerpoint/2010/main" val="1650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Team is coached by Diana Aleman and Tracy Nelson who have 20 years of coaching between them and have been coaching Stars since 2013. </a:t>
            </a:r>
          </a:p>
        </p:txBody>
      </p:sp>
      <p:sp>
        <p:nvSpPr>
          <p:cNvPr id="4" name="Slide Number Placeholder 3"/>
          <p:cNvSpPr>
            <a:spLocks noGrp="1"/>
          </p:cNvSpPr>
          <p:nvPr>
            <p:ph type="sldNum" sz="quarter" idx="5"/>
          </p:nvPr>
        </p:nvSpPr>
        <p:spPr/>
        <p:txBody>
          <a:bodyPr/>
          <a:lstStyle/>
          <a:p>
            <a:fld id="{B34099AF-89F5-4525-8161-57AB0EDB38AD}" type="slidenum">
              <a:rPr lang="en-US" smtClean="0"/>
              <a:pPr/>
              <a:t>5</a:t>
            </a:fld>
            <a:endParaRPr lang="en-US"/>
          </a:p>
        </p:txBody>
      </p:sp>
    </p:spTree>
    <p:extLst>
      <p:ext uri="{BB962C8B-B14F-4D97-AF65-F5344CB8AC3E}">
        <p14:creationId xmlns:p14="http://schemas.microsoft.com/office/powerpoint/2010/main" val="216366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250 Steiner Families 353 Swimmers this year. That number is lower this year because of COVID, with lower registration and capped numbers, we’re working with a smaller team. </a:t>
            </a:r>
          </a:p>
          <a:p>
            <a:endParaRPr lang="en-US" dirty="0"/>
          </a:p>
          <a:p>
            <a:r>
              <a:rPr lang="en-US" dirty="0"/>
              <a:t>We are also strongly represented in the rest of Steiner Ranch and outside by former members, swimmers, and families.  And we enjoy the support of a large range of families in Steiner. </a:t>
            </a:r>
          </a:p>
          <a:p>
            <a:endParaRPr lang="en-US" dirty="0"/>
          </a:p>
          <a:p>
            <a:endParaRPr lang="en-US" dirty="0"/>
          </a:p>
        </p:txBody>
      </p:sp>
      <p:sp>
        <p:nvSpPr>
          <p:cNvPr id="4" name="Slide Number Placeholder 3"/>
          <p:cNvSpPr>
            <a:spLocks noGrp="1"/>
          </p:cNvSpPr>
          <p:nvPr>
            <p:ph type="sldNum" sz="quarter" idx="5"/>
          </p:nvPr>
        </p:nvSpPr>
        <p:spPr/>
        <p:txBody>
          <a:bodyPr/>
          <a:lstStyle/>
          <a:p>
            <a:fld id="{B34099AF-89F5-4525-8161-57AB0EDB38AD}" type="slidenum">
              <a:rPr lang="en-US" smtClean="0"/>
              <a:pPr/>
              <a:t>6</a:t>
            </a:fld>
            <a:endParaRPr lang="en-US"/>
          </a:p>
        </p:txBody>
      </p:sp>
    </p:spTree>
    <p:extLst>
      <p:ext uri="{BB962C8B-B14F-4D97-AF65-F5344CB8AC3E}">
        <p14:creationId xmlns:p14="http://schemas.microsoft.com/office/powerpoint/2010/main" val="31408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Stars participates in the Northwest Swim Circuit, which is a competitive organization that encourages local competition and competes with other Swim Circuits around Texas, hosting an invitational meet following the end of the Summer League. </a:t>
            </a:r>
          </a:p>
          <a:p>
            <a:endParaRPr lang="en-US" dirty="0"/>
          </a:p>
          <a:p>
            <a:r>
              <a:rPr lang="en-US" dirty="0"/>
              <a:t>Summer League Swim meets are not USA Sanctioned events. This does not mean that the leagues and events are not approved by USA Swimming, only that the times earned at our events are not counted or ranked by USA Swimming the same as sanctioned events are.  </a:t>
            </a:r>
          </a:p>
          <a:p>
            <a:endParaRPr lang="en-US" dirty="0"/>
          </a:p>
          <a:p>
            <a:r>
              <a:rPr lang="en-US" dirty="0"/>
              <a:t>You will hear parents talking about “STAGS” and “TAGS” and events at UT, San Antonio New </a:t>
            </a:r>
            <a:r>
              <a:rPr lang="en-US" dirty="0" err="1"/>
              <a:t>Braunsfels</a:t>
            </a:r>
            <a:r>
              <a:rPr lang="en-US" dirty="0"/>
              <a:t>. Those are the USA Swimming Events. We encourage all swimmers to broaden their experience and work with local clubs like Nitro, Waterloo, and Austin Swim Club and compete in USA Swimming Events, but Summer League, Northwest Swim Circuit, and Stars, is for fun, for competition, and for sportsmanship. Let your swimmers learn here. Maybe most importantly, let them fail here to learn their lessons, and let them grow here so that they can also compete here and later.  </a:t>
            </a:r>
          </a:p>
          <a:p>
            <a:endParaRPr lang="en-US" dirty="0"/>
          </a:p>
          <a:p>
            <a:r>
              <a:rPr lang="en-US" dirty="0"/>
              <a:t>One thing you’ll hear regularly is Steiner parents with swimmers competing at the high school and college level, earning scholarships and going on to national programs who all say their kids got their start here, with Stars. </a:t>
            </a:r>
          </a:p>
        </p:txBody>
      </p:sp>
      <p:sp>
        <p:nvSpPr>
          <p:cNvPr id="4" name="Slide Number Placeholder 3"/>
          <p:cNvSpPr>
            <a:spLocks noGrp="1"/>
          </p:cNvSpPr>
          <p:nvPr>
            <p:ph type="sldNum" sz="quarter" idx="5"/>
          </p:nvPr>
        </p:nvSpPr>
        <p:spPr/>
        <p:txBody>
          <a:bodyPr/>
          <a:lstStyle/>
          <a:p>
            <a:fld id="{B34099AF-89F5-4525-8161-57AB0EDB38AD}" type="slidenum">
              <a:rPr lang="en-US" smtClean="0"/>
              <a:pPr/>
              <a:t>7</a:t>
            </a:fld>
            <a:endParaRPr lang="en-US"/>
          </a:p>
        </p:txBody>
      </p:sp>
    </p:spTree>
    <p:extLst>
      <p:ext uri="{BB962C8B-B14F-4D97-AF65-F5344CB8AC3E}">
        <p14:creationId xmlns:p14="http://schemas.microsoft.com/office/powerpoint/2010/main" val="297520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meet schedule for Steiner Stars. If you studied the previous slide carefully you’ll notice that there are plenty of Division II, Division III and Division IV teams across the meet calendar. While the divisions are ranked, they all swim against each other. </a:t>
            </a:r>
          </a:p>
          <a:p>
            <a:endParaRPr lang="en-US" dirty="0"/>
          </a:p>
          <a:p>
            <a:r>
              <a:rPr lang="en-US" dirty="0"/>
              <a:t>This year we are meeting only with teams that opted to swim virtually this year. There was a 60/40 split between teams whose boards opted to swim virtually and keep the meets localized to their own teams, including Stars,  and teams that opted to host visiting teams and travel to other team’s pools. </a:t>
            </a:r>
          </a:p>
          <a:p>
            <a:endParaRPr lang="en-US" dirty="0"/>
          </a:p>
          <a:p>
            <a:r>
              <a:rPr lang="en-US" dirty="0"/>
              <a:t>As a board, Stars voted with the virtual teams to keep our swimmers and families within Steiner as much as possible and to minimize any cross-contact with other teams. It’s out of an abundance of caution, and while we are optimistic about the vaccine rollouts and opportunities to try to get back to normal, the Stars Board voted almost unanimously to keep the meets virtual this year. </a:t>
            </a:r>
          </a:p>
        </p:txBody>
      </p:sp>
      <p:sp>
        <p:nvSpPr>
          <p:cNvPr id="4" name="Slide Number Placeholder 3"/>
          <p:cNvSpPr>
            <a:spLocks noGrp="1"/>
          </p:cNvSpPr>
          <p:nvPr>
            <p:ph type="sldNum" sz="quarter" idx="5"/>
          </p:nvPr>
        </p:nvSpPr>
        <p:spPr/>
        <p:txBody>
          <a:bodyPr/>
          <a:lstStyle/>
          <a:p>
            <a:fld id="{B34099AF-89F5-4525-8161-57AB0EDB38AD}" type="slidenum">
              <a:rPr lang="en-US" smtClean="0"/>
              <a:pPr/>
              <a:t>8</a:t>
            </a:fld>
            <a:endParaRPr lang="en-US"/>
          </a:p>
        </p:txBody>
      </p:sp>
    </p:spTree>
    <p:extLst>
      <p:ext uri="{BB962C8B-B14F-4D97-AF65-F5344CB8AC3E}">
        <p14:creationId xmlns:p14="http://schemas.microsoft.com/office/powerpoint/2010/main" val="887036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Divisionals</a:t>
            </a:r>
            <a:r>
              <a:rPr lang="en-US" dirty="0"/>
              <a:t> is the tri-meet held at the end of each year and it will be virtual this year as well, so it won’t look any different than the rest of the season. </a:t>
            </a:r>
          </a:p>
          <a:p>
            <a:endParaRPr lang="en-US" dirty="0"/>
          </a:p>
          <a:p>
            <a:r>
              <a:rPr lang="en-US" dirty="0"/>
              <a:t>Swimmers who have participated in a minimum of three meets are eligible, and we need as many swimmers as we can get in the pool to score the most points. </a:t>
            </a:r>
          </a:p>
          <a:p>
            <a:endParaRPr lang="en-US" dirty="0"/>
          </a:p>
          <a:p>
            <a:r>
              <a:rPr lang="en-US" dirty="0"/>
              <a:t>Our Invitationals meet this year is still up In the air because of COVID but it is likely to happen the day after </a:t>
            </a:r>
            <a:r>
              <a:rPr lang="en-US" dirty="0" err="1"/>
              <a:t>Divisionals</a:t>
            </a:r>
            <a:r>
              <a:rPr lang="en-US" dirty="0"/>
              <a:t> on July 11</a:t>
            </a:r>
            <a:r>
              <a:rPr lang="en-US" baseline="30000" dirty="0"/>
              <a:t>th</a:t>
            </a:r>
            <a:r>
              <a:rPr lang="en-US" dirty="0"/>
              <a:t>. We will post more about that as the circuit finalizes plans. </a:t>
            </a:r>
          </a:p>
        </p:txBody>
      </p:sp>
      <p:sp>
        <p:nvSpPr>
          <p:cNvPr id="4" name="Slide Number Placeholder 3"/>
          <p:cNvSpPr>
            <a:spLocks noGrp="1"/>
          </p:cNvSpPr>
          <p:nvPr>
            <p:ph type="sldNum" sz="quarter" idx="5"/>
          </p:nvPr>
        </p:nvSpPr>
        <p:spPr/>
        <p:txBody>
          <a:bodyPr/>
          <a:lstStyle/>
          <a:p>
            <a:fld id="{B34099AF-89F5-4525-8161-57AB0EDB38AD}" type="slidenum">
              <a:rPr lang="en-US" smtClean="0"/>
              <a:pPr/>
              <a:t>9</a:t>
            </a:fld>
            <a:endParaRPr lang="en-US"/>
          </a:p>
        </p:txBody>
      </p:sp>
    </p:spTree>
    <p:extLst>
      <p:ext uri="{BB962C8B-B14F-4D97-AF65-F5344CB8AC3E}">
        <p14:creationId xmlns:p14="http://schemas.microsoft.com/office/powerpoint/2010/main" val="27928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18B42D-3B70-4563-8798-A65F70E6C2F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117358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18B42D-3B70-4563-8798-A65F70E6C2F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66590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18B42D-3B70-4563-8798-A65F70E6C2F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258136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18B42D-3B70-4563-8798-A65F70E6C2F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344614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8B42D-3B70-4563-8798-A65F70E6C2F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255595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18B42D-3B70-4563-8798-A65F70E6C2F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181800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18B42D-3B70-4563-8798-A65F70E6C2F9}" type="datetimeFigureOut">
              <a:rPr lang="en-US" smtClean="0"/>
              <a:pPr/>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83928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18B42D-3B70-4563-8798-A65F70E6C2F9}" type="datetimeFigureOut">
              <a:rPr lang="en-US" smtClean="0"/>
              <a:pPr/>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12313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8B42D-3B70-4563-8798-A65F70E6C2F9}" type="datetimeFigureOut">
              <a:rPr lang="en-US" smtClean="0"/>
              <a:pPr/>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139663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18B42D-3B70-4563-8798-A65F70E6C2F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291920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18B42D-3B70-4563-8798-A65F70E6C2F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EBE57-D90F-4BA4-8833-1A78088CF898}" type="slidenum">
              <a:rPr lang="en-US" smtClean="0"/>
              <a:pPr/>
              <a:t>‹#›</a:t>
            </a:fld>
            <a:endParaRPr lang="en-US"/>
          </a:p>
        </p:txBody>
      </p:sp>
    </p:spTree>
    <p:extLst>
      <p:ext uri="{BB962C8B-B14F-4D97-AF65-F5344CB8AC3E}">
        <p14:creationId xmlns:p14="http://schemas.microsoft.com/office/powerpoint/2010/main" val="1161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8B42D-3B70-4563-8798-A65F70E6C2F9}" type="datetimeFigureOut">
              <a:rPr lang="en-US" smtClean="0"/>
              <a:pPr/>
              <a:t>4/6/2023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EBE57-D90F-4BA4-8833-1A78088CF898}" type="slidenum">
              <a:rPr lang="en-US" smtClean="0"/>
              <a:pPr/>
              <a:t>‹#›</a:t>
            </a:fld>
            <a:endParaRPr lang="en-US"/>
          </a:p>
        </p:txBody>
      </p:sp>
    </p:spTree>
    <p:extLst>
      <p:ext uri="{BB962C8B-B14F-4D97-AF65-F5344CB8AC3E}">
        <p14:creationId xmlns:p14="http://schemas.microsoft.com/office/powerpoint/2010/main" val="31005247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wmf"/><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www.steinerstars.or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steinerstars.org/"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s://steinerblue.swimtopia.com/" TargetMode="External"/><Relationship Id="rId4" Type="http://schemas.openxmlformats.org/officeDocument/2006/relationships/hyperlink" Target="https://steinerred.swimtopi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304800"/>
            <a:ext cx="5867400" cy="1470025"/>
          </a:xfrm>
        </p:spPr>
        <p:txBody>
          <a:bodyPr>
            <a:normAutofit/>
          </a:bodyPr>
          <a:lstStyle/>
          <a:p>
            <a:r>
              <a:rPr lang="en-US" sz="7200" b="1" dirty="0">
                <a:effectLst>
                  <a:outerShdw blurRad="38100" dist="38100" dir="2700000" algn="tl">
                    <a:srgbClr val="000000">
                      <a:alpha val="43137"/>
                    </a:srgbClr>
                  </a:outerShdw>
                </a:effectLst>
              </a:rPr>
              <a:t>WELCOME!</a:t>
            </a:r>
          </a:p>
        </p:txBody>
      </p:sp>
      <p:sp>
        <p:nvSpPr>
          <p:cNvPr id="4" name="Wave 3"/>
          <p:cNvSpPr/>
          <p:nvPr/>
        </p:nvSpPr>
        <p:spPr>
          <a:xfrm>
            <a:off x="304800" y="5943600"/>
            <a:ext cx="8686800" cy="838200"/>
          </a:xfrm>
          <a:prstGeom prst="wave">
            <a:avLst/>
          </a:prstGeom>
          <a:solidFill>
            <a:srgbClr val="CB1F36"/>
          </a:solidFill>
          <a:ln>
            <a:solidFill>
              <a:srgbClr val="CB1F3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762000" y="2133600"/>
            <a:ext cx="7620000" cy="2677656"/>
          </a:xfrm>
          <a:prstGeom prst="rect">
            <a:avLst/>
          </a:prstGeom>
          <a:noFill/>
        </p:spPr>
        <p:txBody>
          <a:bodyPr wrap="square" rtlCol="0">
            <a:spAutoFit/>
          </a:bodyPr>
          <a:lstStyle/>
          <a:p>
            <a:pPr algn="ctr"/>
            <a:r>
              <a:rPr lang="en-US" sz="4800" b="1" dirty="0"/>
              <a:t>Steiner Stars</a:t>
            </a:r>
          </a:p>
          <a:p>
            <a:pPr algn="ctr"/>
            <a:r>
              <a:rPr lang="en-US" sz="4000" b="1" dirty="0">
                <a:solidFill>
                  <a:srgbClr val="C00000"/>
                </a:solidFill>
                <a:effectLst>
                  <a:outerShdw blurRad="38100" dist="38100" dir="2700000" algn="tl">
                    <a:srgbClr val="000000">
                      <a:alpha val="43137"/>
                    </a:srgbClr>
                  </a:outerShdw>
                </a:effectLst>
              </a:rPr>
              <a:t>RED</a:t>
            </a:r>
            <a:r>
              <a:rPr lang="en-US" sz="4000" dirty="0">
                <a:solidFill>
                  <a:srgbClr val="C00000"/>
                </a:solidFill>
                <a:effectLst>
                  <a:outerShdw blurRad="38100" dist="38100" dir="2700000" algn="tl">
                    <a:srgbClr val="000000">
                      <a:alpha val="43137"/>
                    </a:srgbClr>
                  </a:outerShdw>
                </a:effectLst>
              </a:rPr>
              <a:t> </a:t>
            </a:r>
            <a:r>
              <a:rPr lang="en-US" sz="4000" dirty="0"/>
              <a:t>&amp; </a:t>
            </a:r>
            <a:r>
              <a:rPr lang="en-US" sz="4000" b="1" dirty="0">
                <a:solidFill>
                  <a:srgbClr val="0070C0"/>
                </a:solidFill>
                <a:effectLst>
                  <a:outerShdw blurRad="38100" dist="38100" dir="2700000" algn="tl">
                    <a:srgbClr val="000000">
                      <a:alpha val="43137"/>
                    </a:srgbClr>
                  </a:outerShdw>
                </a:effectLst>
              </a:rPr>
              <a:t>BLUE</a:t>
            </a:r>
          </a:p>
          <a:p>
            <a:pPr algn="ctr"/>
            <a:r>
              <a:rPr lang="en-US" sz="4000" dirty="0"/>
              <a:t>Parent Meeting</a:t>
            </a:r>
          </a:p>
          <a:p>
            <a:pPr algn="ctr"/>
            <a:endParaRPr lang="en-US" sz="2000" dirty="0"/>
          </a:p>
          <a:p>
            <a:pPr algn="ctr"/>
            <a:r>
              <a:rPr lang="en-US" sz="2000" dirty="0"/>
              <a:t>April </a:t>
            </a:r>
            <a:r>
              <a:rPr lang="en-US" sz="2000" dirty="0" smtClean="0"/>
              <a:t>23rd, </a:t>
            </a:r>
            <a:r>
              <a:rPr lang="en-US" sz="2000" dirty="0" smtClean="0"/>
              <a:t>2023</a:t>
            </a:r>
            <a:endParaRPr lang="en-US" sz="2000" dirty="0"/>
          </a:p>
        </p:txBody>
      </p:sp>
      <p:pic>
        <p:nvPicPr>
          <p:cNvPr id="29698" name="Picture 2" descr="JPEG Image"/>
          <p:cNvPicPr>
            <a:picLocks noChangeAspect="1" noChangeArrowheads="1"/>
          </p:cNvPicPr>
          <p:nvPr/>
        </p:nvPicPr>
        <p:blipFill>
          <a:blip r:embed="rId3" cstate="print"/>
          <a:srcRect/>
          <a:stretch>
            <a:fillRect/>
          </a:stretch>
        </p:blipFill>
        <p:spPr bwMode="auto">
          <a:xfrm>
            <a:off x="304801" y="250340"/>
            <a:ext cx="2285999" cy="1528012"/>
          </a:xfrm>
          <a:prstGeom prst="rect">
            <a:avLst/>
          </a:prstGeom>
          <a:noFill/>
        </p:spPr>
      </p:pic>
      <p:pic>
        <p:nvPicPr>
          <p:cNvPr id="11" name="Picture 10" descr="Logo&#10;&#10;Description automatically generated">
            <a:extLst>
              <a:ext uri="{FF2B5EF4-FFF2-40B4-BE49-F238E27FC236}">
                <a16:creationId xmlns:a16="http://schemas.microsoft.com/office/drawing/2014/main" id="{99525571-F4D6-F048-A205-A5E26668C1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330700"/>
            <a:ext cx="2108200" cy="1612900"/>
          </a:xfrm>
          <a:prstGeom prst="rect">
            <a:avLst/>
          </a:prstGeom>
        </p:spPr>
      </p:pic>
      <p:pic>
        <p:nvPicPr>
          <p:cNvPr id="21" name="Picture 20" descr="Logo&#10;&#10;Description automatically generated">
            <a:extLst>
              <a:ext uri="{FF2B5EF4-FFF2-40B4-BE49-F238E27FC236}">
                <a16:creationId xmlns:a16="http://schemas.microsoft.com/office/drawing/2014/main" id="{BCFFBCD7-FC11-9240-A1CB-F08BC8FEC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281557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225"/>
            <a:ext cx="7772400" cy="1470025"/>
          </a:xfrm>
        </p:spPr>
        <p:txBody>
          <a:bodyPr>
            <a:normAutofit/>
          </a:bodyPr>
          <a:lstStyle/>
          <a:p>
            <a:r>
              <a:rPr lang="en-US" sz="5200" b="1" dirty="0">
                <a:solidFill>
                  <a:srgbClr val="C00000"/>
                </a:solidFill>
                <a:effectLst>
                  <a:outerShdw blurRad="38100" dist="38100" dir="2700000" algn="tl">
                    <a:srgbClr val="000000">
                      <a:alpha val="43137"/>
                    </a:srgbClr>
                  </a:outerShdw>
                </a:effectLst>
              </a:rPr>
              <a:t>STARS</a:t>
            </a:r>
            <a:r>
              <a:rPr lang="en-US" sz="5200" b="1" dirty="0">
                <a:effectLst>
                  <a:outerShdw blurRad="38100" dist="38100" dir="2700000" algn="tl">
                    <a:srgbClr val="000000">
                      <a:alpha val="43137"/>
                    </a:srgbClr>
                  </a:outerShdw>
                </a:effectLst>
              </a:rPr>
              <a:t> Practice Schedules</a:t>
            </a:r>
          </a:p>
        </p:txBody>
      </p:sp>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1143000" y="1404492"/>
            <a:ext cx="6096000" cy="2431435"/>
          </a:xfrm>
          <a:prstGeom prst="rect">
            <a:avLst/>
          </a:prstGeom>
          <a:noFill/>
        </p:spPr>
        <p:txBody>
          <a:bodyPr wrap="square" rtlCol="0">
            <a:spAutoFit/>
          </a:bodyPr>
          <a:lstStyle/>
          <a:p>
            <a:r>
              <a:rPr lang="en-US" b="1" dirty="0"/>
              <a:t>During the School Year: May 2</a:t>
            </a:r>
            <a:r>
              <a:rPr lang="en-US" b="1" baseline="30000" dirty="0"/>
              <a:t>nd</a:t>
            </a:r>
            <a:r>
              <a:rPr lang="en-US" b="1" dirty="0"/>
              <a:t> – May 27th</a:t>
            </a:r>
            <a:endParaRPr lang="en-US" dirty="0"/>
          </a:p>
          <a:p>
            <a:r>
              <a:rPr lang="en-US" dirty="0" smtClean="0"/>
              <a:t>Monday and Wednesday</a:t>
            </a:r>
            <a:r>
              <a:rPr lang="en-US" dirty="0" smtClean="0"/>
              <a:t> </a:t>
            </a:r>
            <a:r>
              <a:rPr lang="en-US" dirty="0"/>
              <a:t>plus EO Friday at Bella Mar Lap Pool</a:t>
            </a:r>
          </a:p>
          <a:p>
            <a:endParaRPr lang="en-US" sz="800" dirty="0"/>
          </a:p>
          <a:p>
            <a:pPr lvl="1"/>
            <a:r>
              <a:rPr lang="en-US" dirty="0"/>
              <a:t>Ages 9-10		3:30-4:40pm </a:t>
            </a:r>
          </a:p>
          <a:p>
            <a:pPr lvl="1"/>
            <a:r>
              <a:rPr lang="en-US" dirty="0"/>
              <a:t>Ages 5-6	   	4:30-5:25pm </a:t>
            </a:r>
          </a:p>
          <a:p>
            <a:pPr lvl="1"/>
            <a:r>
              <a:rPr lang="en-US" dirty="0"/>
              <a:t>Ages 7-8		5:15-6:25pm </a:t>
            </a:r>
          </a:p>
          <a:p>
            <a:pPr lvl="1"/>
            <a:r>
              <a:rPr lang="en-US" dirty="0"/>
              <a:t>Ages 11 &amp; up		6:15-7:30pm</a:t>
            </a:r>
          </a:p>
          <a:p>
            <a:pPr lvl="1"/>
            <a:r>
              <a:rPr lang="en-US" dirty="0"/>
              <a:t> </a:t>
            </a:r>
          </a:p>
          <a:p>
            <a:endParaRPr lang="en-US" dirty="0"/>
          </a:p>
        </p:txBody>
      </p:sp>
      <p:sp>
        <p:nvSpPr>
          <p:cNvPr id="7" name="TextBox 6"/>
          <p:cNvSpPr txBox="1"/>
          <p:nvPr/>
        </p:nvSpPr>
        <p:spPr>
          <a:xfrm>
            <a:off x="1127760" y="3424932"/>
            <a:ext cx="6477000" cy="2154436"/>
          </a:xfrm>
          <a:prstGeom prst="rect">
            <a:avLst/>
          </a:prstGeom>
          <a:noFill/>
        </p:spPr>
        <p:txBody>
          <a:bodyPr wrap="square" rtlCol="0">
            <a:spAutoFit/>
          </a:bodyPr>
          <a:lstStyle/>
          <a:p>
            <a:r>
              <a:rPr lang="en-US" b="1" dirty="0"/>
              <a:t>After School Gets Out: May 31st – July 8th</a:t>
            </a:r>
            <a:endParaRPr lang="en-US" dirty="0"/>
          </a:p>
          <a:p>
            <a:r>
              <a:rPr lang="en-US" dirty="0"/>
              <a:t>Tuesday – Friday mornings at Bella Mar Lap Pool</a:t>
            </a:r>
          </a:p>
          <a:p>
            <a:endParaRPr lang="en-US" sz="800" dirty="0"/>
          </a:p>
          <a:p>
            <a:pPr lvl="1"/>
            <a:r>
              <a:rPr lang="en-US" dirty="0"/>
              <a:t>Ages 13 &amp; up		7:30-8:45am		 </a:t>
            </a:r>
          </a:p>
          <a:p>
            <a:pPr lvl="1"/>
            <a:r>
              <a:rPr lang="en-US" dirty="0"/>
              <a:t>Ages 5-6		8:35-9:30am </a:t>
            </a:r>
          </a:p>
          <a:p>
            <a:pPr lvl="1"/>
            <a:r>
              <a:rPr lang="en-US" dirty="0"/>
              <a:t>Ages 7-8		9:20-10:30am</a:t>
            </a:r>
          </a:p>
          <a:p>
            <a:pPr lvl="1"/>
            <a:r>
              <a:rPr lang="en-US" dirty="0"/>
              <a:t>Ages 9-10		10:20-11:30am</a:t>
            </a:r>
          </a:p>
          <a:p>
            <a:pPr lvl="1"/>
            <a:r>
              <a:rPr lang="en-US" dirty="0"/>
              <a:t>Ages 11-12		11:20-12:30pm</a:t>
            </a:r>
          </a:p>
        </p:txBody>
      </p:sp>
      <p:pic>
        <p:nvPicPr>
          <p:cNvPr id="10" name="Picture 9" descr="Logo&#10;&#10;Description automatically generated">
            <a:extLst>
              <a:ext uri="{FF2B5EF4-FFF2-40B4-BE49-F238E27FC236}">
                <a16:creationId xmlns:a16="http://schemas.microsoft.com/office/drawing/2014/main" id="{69CE1A10-539D-4B49-9FDB-8D26E047F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416838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225"/>
            <a:ext cx="7772400" cy="1470025"/>
          </a:xfrm>
        </p:spPr>
        <p:txBody>
          <a:bodyPr>
            <a:normAutofit/>
          </a:bodyPr>
          <a:lstStyle/>
          <a:p>
            <a:r>
              <a:rPr lang="en-US" sz="5200" b="1" dirty="0">
                <a:solidFill>
                  <a:srgbClr val="0070C0"/>
                </a:solidFill>
                <a:effectLst>
                  <a:outerShdw blurRad="38100" dist="38100" dir="2700000" algn="tl">
                    <a:srgbClr val="000000">
                      <a:alpha val="43137"/>
                    </a:srgbClr>
                  </a:outerShdw>
                </a:effectLst>
              </a:rPr>
              <a:t>STARS</a:t>
            </a:r>
            <a:r>
              <a:rPr lang="en-US" sz="5200" b="1" dirty="0">
                <a:effectLst>
                  <a:outerShdw blurRad="38100" dist="38100" dir="2700000" algn="tl">
                    <a:srgbClr val="000000">
                      <a:alpha val="43137"/>
                    </a:srgbClr>
                  </a:outerShdw>
                </a:effectLst>
              </a:rPr>
              <a:t> Practice Schedules</a:t>
            </a:r>
          </a:p>
        </p:txBody>
      </p:sp>
      <p:sp>
        <p:nvSpPr>
          <p:cNvPr id="4" name="Wave 3"/>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6800" y="1274761"/>
            <a:ext cx="5981700" cy="1877437"/>
          </a:xfrm>
          <a:prstGeom prst="rect">
            <a:avLst/>
          </a:prstGeom>
          <a:noFill/>
        </p:spPr>
        <p:txBody>
          <a:bodyPr wrap="square" rtlCol="0">
            <a:spAutoFit/>
          </a:bodyPr>
          <a:lstStyle/>
          <a:p>
            <a:r>
              <a:rPr lang="en-US" b="1" dirty="0"/>
              <a:t>During the School Year: May 2</a:t>
            </a:r>
            <a:r>
              <a:rPr lang="en-US" b="1" baseline="30000" dirty="0"/>
              <a:t>nd</a:t>
            </a:r>
            <a:r>
              <a:rPr lang="en-US" b="1" dirty="0"/>
              <a:t> – May 27th</a:t>
            </a:r>
            <a:endParaRPr lang="en-US" dirty="0"/>
          </a:p>
          <a:p>
            <a:r>
              <a:rPr lang="en-US" dirty="0" smtClean="0"/>
              <a:t>Tuesday and Thursday</a:t>
            </a:r>
            <a:r>
              <a:rPr lang="en-US" dirty="0" smtClean="0"/>
              <a:t> </a:t>
            </a:r>
            <a:r>
              <a:rPr lang="en-US" dirty="0"/>
              <a:t>plus EO Friday at Bella Mar Lap Pool</a:t>
            </a:r>
          </a:p>
          <a:p>
            <a:endParaRPr lang="en-US" sz="800" dirty="0"/>
          </a:p>
          <a:p>
            <a:pPr lvl="1"/>
            <a:r>
              <a:rPr lang="en-US" dirty="0"/>
              <a:t>Ages 9-10		3:30-4:40pm </a:t>
            </a:r>
          </a:p>
          <a:p>
            <a:pPr lvl="1"/>
            <a:r>
              <a:rPr lang="en-US" dirty="0"/>
              <a:t>Ages 5-6	   	4:30-5:25pm </a:t>
            </a:r>
          </a:p>
          <a:p>
            <a:pPr lvl="1"/>
            <a:r>
              <a:rPr lang="en-US" dirty="0"/>
              <a:t>Ages 7-8		5:15-6:25pm </a:t>
            </a:r>
          </a:p>
          <a:p>
            <a:pPr lvl="1"/>
            <a:r>
              <a:rPr lang="en-US" dirty="0"/>
              <a:t>Ages 11 &amp; up		6:15-7:30pm</a:t>
            </a:r>
          </a:p>
        </p:txBody>
      </p:sp>
      <p:sp>
        <p:nvSpPr>
          <p:cNvPr id="7" name="TextBox 6"/>
          <p:cNvSpPr txBox="1"/>
          <p:nvPr/>
        </p:nvSpPr>
        <p:spPr>
          <a:xfrm>
            <a:off x="1066800" y="3371966"/>
            <a:ext cx="6170971" cy="2154436"/>
          </a:xfrm>
          <a:prstGeom prst="rect">
            <a:avLst/>
          </a:prstGeom>
          <a:noFill/>
        </p:spPr>
        <p:txBody>
          <a:bodyPr wrap="square" rtlCol="0">
            <a:spAutoFit/>
          </a:bodyPr>
          <a:lstStyle/>
          <a:p>
            <a:r>
              <a:rPr lang="en-US" b="1" dirty="0"/>
              <a:t>After School Gets Out: May 31st – July 8th</a:t>
            </a:r>
            <a:endParaRPr lang="en-US" dirty="0"/>
          </a:p>
          <a:p>
            <a:r>
              <a:rPr lang="en-US" dirty="0"/>
              <a:t>Monday through Thursday afternoons at Bella Mar Lap Pool</a:t>
            </a:r>
          </a:p>
          <a:p>
            <a:endParaRPr lang="en-US" sz="800" dirty="0"/>
          </a:p>
          <a:p>
            <a:pPr lvl="1"/>
            <a:r>
              <a:rPr lang="en-US" dirty="0"/>
              <a:t>Ages 5-6		1:30-2:30pm	</a:t>
            </a:r>
          </a:p>
          <a:p>
            <a:pPr lvl="1"/>
            <a:r>
              <a:rPr lang="en-US" dirty="0"/>
              <a:t>Ages 7-8		2:15-3:15pm</a:t>
            </a:r>
          </a:p>
          <a:p>
            <a:pPr lvl="1"/>
            <a:r>
              <a:rPr lang="en-US" dirty="0"/>
              <a:t>Ages 9-10		3:00-4:15pm</a:t>
            </a:r>
          </a:p>
          <a:p>
            <a:pPr lvl="1"/>
            <a:r>
              <a:rPr lang="en-US" dirty="0"/>
              <a:t>Ages 11-12		4:00-5:15pm</a:t>
            </a:r>
          </a:p>
          <a:p>
            <a:pPr lvl="1"/>
            <a:r>
              <a:rPr lang="en-US" dirty="0"/>
              <a:t>Ages 13 &amp; up		5:00-6:30pm</a:t>
            </a:r>
          </a:p>
        </p:txBody>
      </p:sp>
      <p:pic>
        <p:nvPicPr>
          <p:cNvPr id="9" name="Picture 8" descr="Logo&#10;&#10;Description automatically generated">
            <a:extLst>
              <a:ext uri="{FF2B5EF4-FFF2-40B4-BE49-F238E27FC236}">
                <a16:creationId xmlns:a16="http://schemas.microsoft.com/office/drawing/2014/main" id="{74BEB9DB-F1C6-F049-B439-3A0B6ECD6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8145" y="4333328"/>
            <a:ext cx="2108200" cy="1612900"/>
          </a:xfrm>
          <a:prstGeom prst="rect">
            <a:avLst/>
          </a:prstGeom>
        </p:spPr>
      </p:pic>
    </p:spTree>
    <p:extLst>
      <p:ext uri="{BB962C8B-B14F-4D97-AF65-F5344CB8AC3E}">
        <p14:creationId xmlns:p14="http://schemas.microsoft.com/office/powerpoint/2010/main" val="401980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normAutofit/>
          </a:bodyPr>
          <a:lstStyle/>
          <a:p>
            <a:r>
              <a:rPr lang="en-US" sz="7200" b="1" dirty="0">
                <a:effectLst>
                  <a:outerShdw blurRad="38100" dist="38100" dir="2700000" algn="tl">
                    <a:srgbClr val="000000">
                      <a:alpha val="43137"/>
                    </a:srgbClr>
                  </a:outerShdw>
                </a:effectLst>
              </a:rPr>
              <a:t>Practice</a:t>
            </a:r>
          </a:p>
        </p:txBody>
      </p:sp>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1143000" y="1536987"/>
            <a:ext cx="7696200" cy="4339650"/>
          </a:xfrm>
          <a:prstGeom prst="rect">
            <a:avLst/>
          </a:prstGeom>
          <a:noFill/>
        </p:spPr>
        <p:txBody>
          <a:bodyPr wrap="square" rtlCol="0">
            <a:spAutoFit/>
          </a:bodyPr>
          <a:lstStyle/>
          <a:p>
            <a:r>
              <a:rPr lang="en-US" sz="3600" b="1" dirty="0"/>
              <a:t>What your swimmer needs:</a:t>
            </a:r>
          </a:p>
          <a:p>
            <a:endParaRPr lang="en-US" sz="2400" b="1" dirty="0"/>
          </a:p>
          <a:p>
            <a:pPr marL="342900" indent="-342900">
              <a:buFont typeface="Arial" pitchFamily="34" charset="0"/>
              <a:buChar char="•"/>
            </a:pPr>
            <a:r>
              <a:rPr lang="en-US" sz="2400" b="1" dirty="0"/>
              <a:t>Competition Suit </a:t>
            </a:r>
          </a:p>
          <a:p>
            <a:pPr marL="342900" indent="-342900">
              <a:buFont typeface="Arial" pitchFamily="34" charset="0"/>
              <a:buChar char="•"/>
            </a:pPr>
            <a:r>
              <a:rPr lang="en-US" sz="2400" b="1" dirty="0"/>
              <a:t>Cap – preferred, especially if your child has long hair</a:t>
            </a:r>
          </a:p>
          <a:p>
            <a:pPr marL="342900" indent="-342900">
              <a:buFont typeface="Arial" pitchFamily="34" charset="0"/>
              <a:buChar char="•"/>
            </a:pPr>
            <a:r>
              <a:rPr lang="en-US" sz="2400" b="1" dirty="0"/>
              <a:t>Goggles</a:t>
            </a:r>
          </a:p>
          <a:p>
            <a:pPr marL="342900" indent="-342900">
              <a:buFont typeface="Arial" pitchFamily="34" charset="0"/>
              <a:buChar char="•"/>
            </a:pPr>
            <a:r>
              <a:rPr lang="en-US" sz="2400" b="1" dirty="0"/>
              <a:t>Fins</a:t>
            </a:r>
          </a:p>
          <a:p>
            <a:pPr marL="342900" indent="-342900">
              <a:buFont typeface="Arial" pitchFamily="34" charset="0"/>
              <a:buChar char="•"/>
            </a:pPr>
            <a:r>
              <a:rPr lang="en-US" sz="2400" b="1" dirty="0"/>
              <a:t>Towel</a:t>
            </a:r>
          </a:p>
          <a:p>
            <a:pPr marL="342900" indent="-342900">
              <a:buFont typeface="Arial" pitchFamily="34" charset="0"/>
              <a:buChar char="•"/>
            </a:pPr>
            <a:r>
              <a:rPr lang="en-US" sz="2400" b="1" dirty="0"/>
              <a:t>Water bottle…especially for afternoon sessions</a:t>
            </a:r>
          </a:p>
          <a:p>
            <a:pPr marL="342900" indent="-342900">
              <a:buFont typeface="Arial" pitchFamily="34" charset="0"/>
              <a:buChar char="•"/>
            </a:pPr>
            <a:r>
              <a:rPr lang="en-US" sz="2400" b="1" dirty="0"/>
              <a:t>Be on time</a:t>
            </a:r>
          </a:p>
          <a:p>
            <a:pPr marL="342900" indent="-342900">
              <a:buFont typeface="Arial" pitchFamily="34" charset="0"/>
              <a:buChar char="•"/>
            </a:pPr>
            <a:r>
              <a:rPr lang="en-US" sz="2400" b="1" dirty="0"/>
              <a:t>LABEL EVERYTHING!!!!!!!</a:t>
            </a:r>
          </a:p>
          <a:p>
            <a:pPr marL="342900" indent="-342900">
              <a:buFont typeface="Arial" pitchFamily="34" charset="0"/>
              <a:buChar char="•"/>
            </a:pPr>
            <a:endParaRPr lang="en-US" sz="2400" b="1" dirty="0"/>
          </a:p>
        </p:txBody>
      </p:sp>
      <p:pic>
        <p:nvPicPr>
          <p:cNvPr id="7" name="Picture 6" descr="Logo&#10;&#10;Description automatically generated">
            <a:extLst>
              <a:ext uri="{FF2B5EF4-FFF2-40B4-BE49-F238E27FC236}">
                <a16:creationId xmlns:a16="http://schemas.microsoft.com/office/drawing/2014/main" id="{4E026204-ED52-7741-BBD5-CD63F37C9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400" y="4330699"/>
            <a:ext cx="2108200" cy="1612900"/>
          </a:xfrm>
          <a:prstGeom prst="rect">
            <a:avLst/>
          </a:prstGeom>
        </p:spPr>
      </p:pic>
    </p:spTree>
    <p:extLst>
      <p:ext uri="{BB962C8B-B14F-4D97-AF65-F5344CB8AC3E}">
        <p14:creationId xmlns:p14="http://schemas.microsoft.com/office/powerpoint/2010/main" val="385371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normAutofit/>
          </a:bodyPr>
          <a:lstStyle/>
          <a:p>
            <a:r>
              <a:rPr lang="en-US" sz="7200" b="1" dirty="0">
                <a:effectLst>
                  <a:outerShdw blurRad="38100" dist="38100" dir="2700000" algn="tl">
                    <a:srgbClr val="000000">
                      <a:alpha val="43137"/>
                    </a:srgbClr>
                  </a:outerShdw>
                </a:effectLst>
              </a:rPr>
              <a:t>Practice</a:t>
            </a:r>
          </a:p>
        </p:txBody>
      </p:sp>
      <p:sp>
        <p:nvSpPr>
          <p:cNvPr id="4" name="Wave 3"/>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5325" y="1066801"/>
            <a:ext cx="7696200" cy="4876799"/>
          </a:xfrm>
          <a:prstGeom prst="rect">
            <a:avLst/>
          </a:prstGeom>
          <a:noFill/>
        </p:spPr>
        <p:txBody>
          <a:bodyPr wrap="square" rtlCol="0">
            <a:normAutofit lnSpcReduction="10000"/>
          </a:bodyPr>
          <a:lstStyle/>
          <a:p>
            <a:r>
              <a:rPr lang="en-US" sz="3600" b="1" dirty="0"/>
              <a:t>DO’s &amp; DON’Ts:</a:t>
            </a:r>
            <a:endParaRPr lang="en-US" sz="1600" b="1" dirty="0"/>
          </a:p>
          <a:p>
            <a:pPr marL="274320" indent="-274320">
              <a:lnSpc>
                <a:spcPct val="150000"/>
              </a:lnSpc>
              <a:spcAft>
                <a:spcPts val="600"/>
              </a:spcAft>
              <a:buFont typeface="Arial" pitchFamily="34" charset="0"/>
              <a:buChar char="•"/>
            </a:pPr>
            <a:r>
              <a:rPr lang="en-US" sz="2000" b="1" dirty="0"/>
              <a:t>DO Download the </a:t>
            </a:r>
            <a:r>
              <a:rPr lang="en-US" sz="2000" b="1" dirty="0" err="1"/>
              <a:t>Swimtopia</a:t>
            </a:r>
            <a:r>
              <a:rPr lang="en-US" sz="2000" b="1" dirty="0"/>
              <a:t> App and keep Notifications enabled.</a:t>
            </a:r>
          </a:p>
          <a:p>
            <a:pPr marL="274320" indent="-274320">
              <a:lnSpc>
                <a:spcPct val="150000"/>
              </a:lnSpc>
              <a:spcAft>
                <a:spcPts val="600"/>
              </a:spcAft>
              <a:buFont typeface="Arial" pitchFamily="34" charset="0"/>
              <a:buChar char="•"/>
            </a:pPr>
            <a:r>
              <a:rPr lang="en-US" sz="2000" b="1" dirty="0"/>
              <a:t>DO put sunscreen on your child BEFORE you come to the pool!</a:t>
            </a:r>
          </a:p>
          <a:p>
            <a:pPr marL="274320" indent="-274320">
              <a:lnSpc>
                <a:spcPct val="150000"/>
              </a:lnSpc>
              <a:spcAft>
                <a:spcPts val="600"/>
              </a:spcAft>
              <a:buFont typeface="Arial" pitchFamily="34" charset="0"/>
              <a:buChar char="•"/>
            </a:pPr>
            <a:r>
              <a:rPr lang="en-US" sz="2000" b="1" dirty="0">
                <a:effectLst>
                  <a:outerShdw blurRad="38100" dist="38100" dir="2700000" algn="tl">
                    <a:srgbClr val="000000">
                      <a:alpha val="43137"/>
                    </a:srgbClr>
                  </a:outerShdw>
                </a:effectLst>
              </a:rPr>
              <a:t>DO CHECK YOUR FAMILY FOLDER REGULARLY </a:t>
            </a:r>
          </a:p>
          <a:p>
            <a:pPr marL="274320" indent="-274320">
              <a:lnSpc>
                <a:spcPct val="150000"/>
              </a:lnSpc>
              <a:spcAft>
                <a:spcPts val="600"/>
              </a:spcAft>
              <a:buFont typeface="Arial" pitchFamily="34" charset="0"/>
              <a:buChar char="•"/>
            </a:pPr>
            <a:r>
              <a:rPr lang="en-US" sz="2000" b="1" dirty="0"/>
              <a:t>DON’T enter the deck for any reason without prior approval by the Coach or a Board member – NO EXCEPTIONS!</a:t>
            </a:r>
          </a:p>
          <a:p>
            <a:pPr marL="274320" indent="-274320">
              <a:spcAft>
                <a:spcPts val="600"/>
              </a:spcAft>
              <a:buFont typeface="Arial" pitchFamily="34" charset="0"/>
              <a:buChar char="•"/>
            </a:pPr>
            <a:r>
              <a:rPr lang="en-US" sz="2000" b="1" dirty="0"/>
              <a:t>DO supervise* your child(</a:t>
            </a:r>
            <a:r>
              <a:rPr lang="en-US" sz="2000" b="1" dirty="0" err="1"/>
              <a:t>ren</a:t>
            </a:r>
            <a:r>
              <a:rPr lang="en-US" sz="2000" b="1" dirty="0"/>
              <a:t>) in the play pool and on the playground (</a:t>
            </a:r>
            <a:r>
              <a:rPr lang="en-US" sz="2000" b="1" i="1" dirty="0"/>
              <a:t>there are NO fins allowed in the </a:t>
            </a:r>
            <a:r>
              <a:rPr lang="en-US" sz="2000" b="1" i="1" dirty="0" err="1"/>
              <a:t>playpool</a:t>
            </a:r>
            <a:r>
              <a:rPr lang="en-US" sz="2000" b="1" dirty="0"/>
              <a:t>).</a:t>
            </a:r>
          </a:p>
          <a:p>
            <a:pPr marL="274320" indent="-274320">
              <a:lnSpc>
                <a:spcPct val="150000"/>
              </a:lnSpc>
              <a:spcAft>
                <a:spcPts val="600"/>
              </a:spcAft>
              <a:buFont typeface="Arial" pitchFamily="34" charset="0"/>
              <a:buChar char="•"/>
            </a:pPr>
            <a:r>
              <a:rPr lang="en-US" sz="2000" b="1" dirty="0"/>
              <a:t>DO label EVERYTHING!</a:t>
            </a:r>
          </a:p>
          <a:p>
            <a:pPr marL="274320" indent="-274320">
              <a:lnSpc>
                <a:spcPct val="150000"/>
              </a:lnSpc>
              <a:spcAft>
                <a:spcPts val="600"/>
              </a:spcAft>
              <a:buFont typeface="Arial" pitchFamily="34" charset="0"/>
              <a:buChar char="•"/>
            </a:pPr>
            <a:r>
              <a:rPr lang="en-US" sz="2000" b="1" dirty="0"/>
              <a:t>DON’T prop open the gates. This is a safety issue.</a:t>
            </a:r>
          </a:p>
        </p:txBody>
      </p:sp>
      <p:pic>
        <p:nvPicPr>
          <p:cNvPr id="6" name="Picture 5" descr="Logo&#10;&#10;Description automatically generated">
            <a:extLst>
              <a:ext uri="{FF2B5EF4-FFF2-40B4-BE49-F238E27FC236}">
                <a16:creationId xmlns:a16="http://schemas.microsoft.com/office/drawing/2014/main" id="{E26E6018-ED21-FB41-B16E-0838C58F2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308549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1470025"/>
          </a:xfrm>
        </p:spPr>
        <p:txBody>
          <a:bodyPr>
            <a:normAutofit/>
          </a:bodyPr>
          <a:lstStyle/>
          <a:p>
            <a:r>
              <a:rPr lang="en-US" sz="7200" b="1" dirty="0">
                <a:effectLst>
                  <a:outerShdw blurRad="38100" dist="38100" dir="2700000" algn="tl">
                    <a:srgbClr val="000000">
                      <a:alpha val="43137"/>
                    </a:srgbClr>
                  </a:outerShdw>
                </a:effectLst>
              </a:rPr>
              <a:t>Practice</a:t>
            </a:r>
          </a:p>
        </p:txBody>
      </p:sp>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ABBDD5B-CB2C-4147-BC0B-784D8DAD0A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143000"/>
            <a:ext cx="4279845" cy="38566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E4D12DFE-450F-8647-8A77-9821AB9C7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3400" y="4333328"/>
            <a:ext cx="2108200" cy="1612900"/>
          </a:xfrm>
          <a:prstGeom prst="rect">
            <a:avLst/>
          </a:prstGeom>
        </p:spPr>
      </p:pic>
    </p:spTree>
    <p:extLst>
      <p:ext uri="{BB962C8B-B14F-4D97-AF65-F5344CB8AC3E}">
        <p14:creationId xmlns:p14="http://schemas.microsoft.com/office/powerpoint/2010/main" val="2708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B159-8596-4324-BA1C-C18E896E27BD}"/>
              </a:ext>
            </a:extLst>
          </p:cNvPr>
          <p:cNvSpPr>
            <a:spLocks noGrp="1"/>
          </p:cNvSpPr>
          <p:nvPr>
            <p:ph type="title"/>
          </p:nvPr>
        </p:nvSpPr>
        <p:spPr>
          <a:xfrm>
            <a:off x="441664" y="381000"/>
            <a:ext cx="8229600" cy="1143000"/>
          </a:xfrm>
        </p:spPr>
        <p:txBody>
          <a:bodyPr/>
          <a:lstStyle/>
          <a:p>
            <a:r>
              <a:rPr lang="en-US" b="1" dirty="0">
                <a:effectLst>
                  <a:outerShdw blurRad="38100" dist="38100" dir="2700000" algn="tl">
                    <a:srgbClr val="000000">
                      <a:alpha val="43137"/>
                    </a:srgbClr>
                  </a:outerShdw>
                </a:effectLst>
              </a:rPr>
              <a:t>During Practice </a:t>
            </a:r>
            <a:endParaRPr lang="en-US" dirty="0"/>
          </a:p>
        </p:txBody>
      </p:sp>
      <p:pic>
        <p:nvPicPr>
          <p:cNvPr id="2050" name="Picture 2" descr="Types of Lightning | Royal Meteorological Society">
            <a:extLst>
              <a:ext uri="{FF2B5EF4-FFF2-40B4-BE49-F238E27FC236}">
                <a16:creationId xmlns:a16="http://schemas.microsoft.com/office/drawing/2014/main" id="{761C2F5D-96E7-4789-A057-EB6217CEA470}"/>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1664" y="19050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6D1FD5-89C6-4C5A-9741-5909D17CF9B5}"/>
              </a:ext>
            </a:extLst>
          </p:cNvPr>
          <p:cNvSpPr txBox="1"/>
          <p:nvPr/>
        </p:nvSpPr>
        <p:spPr>
          <a:xfrm>
            <a:off x="3962400" y="1828800"/>
            <a:ext cx="4572000" cy="372409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Lightning strikes within ten (10) miles will cancel practice. </a:t>
            </a:r>
          </a:p>
          <a:p>
            <a:pPr marL="285750" indent="-285750">
              <a:buFont typeface="Arial" panose="020B0604020202020204" pitchFamily="34" charset="0"/>
              <a:buChar char="•"/>
            </a:pPr>
            <a:r>
              <a:rPr lang="en-US" sz="2000" dirty="0"/>
              <a:t>Download </a:t>
            </a:r>
            <a:r>
              <a:rPr lang="en-US" sz="2000" dirty="0" err="1"/>
              <a:t>Swimtopia</a:t>
            </a:r>
            <a:r>
              <a:rPr lang="en-US" sz="2000" dirty="0"/>
              <a:t> and leave notifications on </a:t>
            </a:r>
          </a:p>
          <a:p>
            <a:pPr marL="285750" indent="-285750">
              <a:buFont typeface="Arial" panose="020B0604020202020204" pitchFamily="34" charset="0"/>
              <a:buChar char="•"/>
            </a:pPr>
            <a:r>
              <a:rPr lang="en-US" sz="2000" dirty="0"/>
              <a:t>Follow the Steiner Stars Facebook Page and turn on notifications.</a:t>
            </a:r>
          </a:p>
          <a:p>
            <a:pPr marL="285750" indent="-285750">
              <a:buFont typeface="Arial" panose="020B0604020202020204" pitchFamily="34" charset="0"/>
              <a:buChar char="•"/>
            </a:pPr>
            <a:r>
              <a:rPr lang="en-US" sz="2000" dirty="0"/>
              <a:t>Note that there is a “Steiner Ranch Swim Team” FB page that is not directly updated by Stars. We cannot guarantee posts to this page will be updated. </a:t>
            </a:r>
          </a:p>
          <a:p>
            <a:pPr marL="285750" indent="-285750">
              <a:buFont typeface="Arial" panose="020B0604020202020204" pitchFamily="34" charset="0"/>
              <a:buChar char="•"/>
            </a:pPr>
            <a:endParaRPr lang="en-US" dirty="0"/>
          </a:p>
          <a:p>
            <a:endParaRPr lang="en-US" dirty="0"/>
          </a:p>
        </p:txBody>
      </p:sp>
      <p:pic>
        <p:nvPicPr>
          <p:cNvPr id="7" name="Picture 6" descr="Logo&#10;&#10;Description automatically generated">
            <a:extLst>
              <a:ext uri="{FF2B5EF4-FFF2-40B4-BE49-F238E27FC236}">
                <a16:creationId xmlns:a16="http://schemas.microsoft.com/office/drawing/2014/main" id="{9A5147C4-3FBC-D647-A891-0EAA65F972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4136" y="4864100"/>
            <a:ext cx="2108200" cy="1612900"/>
          </a:xfrm>
          <a:prstGeom prst="rect">
            <a:avLst/>
          </a:prstGeom>
        </p:spPr>
      </p:pic>
    </p:spTree>
    <p:extLst>
      <p:ext uri="{BB962C8B-B14F-4D97-AF65-F5344CB8AC3E}">
        <p14:creationId xmlns:p14="http://schemas.microsoft.com/office/powerpoint/2010/main" val="145108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1AA130BE-BD1C-E249-94DF-6797D713D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itle 1"/>
          <p:cNvSpPr txBox="1">
            <a:spLocks/>
          </p:cNvSpPr>
          <p:nvPr/>
        </p:nvSpPr>
        <p:spPr>
          <a:xfrm>
            <a:off x="533400" y="-228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a:effectLst>
                  <a:outerShdw blurRad="38100" dist="38100" dir="2700000" algn="tl">
                    <a:srgbClr val="000000">
                      <a:alpha val="43137"/>
                    </a:srgbClr>
                  </a:outerShdw>
                </a:effectLst>
              </a:rPr>
              <a:t>Meets</a:t>
            </a:r>
            <a:r>
              <a:rPr lang="en-US" sz="6000" b="1"/>
              <a:t>: Important Info</a:t>
            </a:r>
            <a:endParaRPr lang="en-US" sz="6000" b="1" dirty="0"/>
          </a:p>
        </p:txBody>
      </p:sp>
      <p:sp>
        <p:nvSpPr>
          <p:cNvPr id="6" name="TextBox 5"/>
          <p:cNvSpPr txBox="1"/>
          <p:nvPr/>
        </p:nvSpPr>
        <p:spPr>
          <a:xfrm>
            <a:off x="381000" y="1241425"/>
            <a:ext cx="8382000" cy="4625975"/>
          </a:xfrm>
          <a:prstGeom prst="rect">
            <a:avLst/>
          </a:prstGeom>
          <a:noFill/>
        </p:spPr>
        <p:txBody>
          <a:bodyPr wrap="square" rtlCol="0">
            <a:normAutofit/>
          </a:bodyPr>
          <a:lstStyle/>
          <a:p>
            <a:pPr marL="285750" indent="-285750">
              <a:buFont typeface="Arial" pitchFamily="34" charset="0"/>
              <a:buChar char="•"/>
            </a:pPr>
            <a:r>
              <a:rPr lang="en-US" sz="2400" dirty="0"/>
              <a:t>Most swimmers will be entered in no more than </a:t>
            </a:r>
            <a:r>
              <a:rPr lang="en-US" sz="2400" b="1" dirty="0"/>
              <a:t>FIVE</a:t>
            </a:r>
            <a:r>
              <a:rPr lang="en-US" sz="2400" dirty="0"/>
              <a:t> events: three individual and two relay events.</a:t>
            </a:r>
          </a:p>
          <a:p>
            <a:pPr marL="285750" indent="-285750">
              <a:buFont typeface="Arial" pitchFamily="34" charset="0"/>
              <a:buChar char="•"/>
            </a:pPr>
            <a:r>
              <a:rPr lang="en-US" sz="2400" dirty="0"/>
              <a:t>Coaches will take </a:t>
            </a:r>
            <a:r>
              <a:rPr lang="en-US" sz="2400" b="1" i="1" dirty="0"/>
              <a:t>swimmer</a:t>
            </a:r>
            <a:r>
              <a:rPr lang="en-US" sz="2400" dirty="0"/>
              <a:t> preference into account when submitting entries.</a:t>
            </a:r>
          </a:p>
          <a:p>
            <a:pPr marL="285750" indent="-285750">
              <a:buFont typeface="Arial" pitchFamily="34" charset="0"/>
              <a:buChar char="•"/>
            </a:pPr>
            <a:r>
              <a:rPr lang="en-US" sz="2400" dirty="0"/>
              <a:t>Coaches will also take team needs into account.</a:t>
            </a:r>
          </a:p>
          <a:p>
            <a:pPr marL="285750" indent="-285750">
              <a:buFont typeface="Arial" pitchFamily="34" charset="0"/>
              <a:buChar char="•"/>
            </a:pPr>
            <a:r>
              <a:rPr lang="en-US" sz="2400" dirty="0"/>
              <a:t>Swimmers will be encouraged to swim outside their comfort zone and try new events.</a:t>
            </a:r>
          </a:p>
          <a:p>
            <a:pPr marL="285750" indent="-285750">
              <a:buFont typeface="Arial" pitchFamily="34" charset="0"/>
              <a:buChar char="•"/>
            </a:pPr>
            <a:r>
              <a:rPr lang="en-US" sz="2400" dirty="0"/>
              <a:t>Swimmers will only be entered to swim strokes in which they are proficient and legal.</a:t>
            </a:r>
          </a:p>
          <a:p>
            <a:pPr marL="285750" indent="-285750">
              <a:buFont typeface="Arial" pitchFamily="34" charset="0"/>
              <a:buChar char="•"/>
            </a:pPr>
            <a:r>
              <a:rPr lang="en-US" sz="2400" dirty="0"/>
              <a:t>Occasionally we will have to take meet shortening          measures and cut events without warning.</a:t>
            </a:r>
          </a:p>
          <a:p>
            <a:pPr marL="285750" indent="-285750">
              <a:buFont typeface="Arial" pitchFamily="34" charset="0"/>
              <a:buChar char="•"/>
            </a:pPr>
            <a:endParaRPr lang="en-US" sz="2400" dirty="0"/>
          </a:p>
        </p:txBody>
      </p:sp>
    </p:spTree>
    <p:extLst>
      <p:ext uri="{BB962C8B-B14F-4D97-AF65-F5344CB8AC3E}">
        <p14:creationId xmlns:p14="http://schemas.microsoft.com/office/powerpoint/2010/main" val="134462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533400" y="-228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effectLst>
                  <a:outerShdw blurRad="38100" dist="38100" dir="2700000" algn="tl">
                    <a:srgbClr val="000000">
                      <a:alpha val="43137"/>
                    </a:srgbClr>
                  </a:outerShdw>
                </a:effectLst>
              </a:rPr>
              <a:t>Meets</a:t>
            </a:r>
            <a:r>
              <a:rPr lang="en-US" sz="6000" b="1" dirty="0"/>
              <a:t>: Important Info</a:t>
            </a:r>
          </a:p>
        </p:txBody>
      </p:sp>
      <p:sp>
        <p:nvSpPr>
          <p:cNvPr id="6" name="TextBox 5"/>
          <p:cNvSpPr txBox="1"/>
          <p:nvPr/>
        </p:nvSpPr>
        <p:spPr>
          <a:xfrm>
            <a:off x="457200" y="1295401"/>
            <a:ext cx="8286750" cy="4571999"/>
          </a:xfrm>
          <a:prstGeom prst="rect">
            <a:avLst/>
          </a:prstGeom>
          <a:noFill/>
        </p:spPr>
        <p:txBody>
          <a:bodyPr wrap="square" rtlCol="0">
            <a:normAutofit lnSpcReduction="10000"/>
          </a:bodyPr>
          <a:lstStyle/>
          <a:p>
            <a:pPr marL="285750" indent="-285750">
              <a:buFont typeface="Arial" pitchFamily="34" charset="0"/>
              <a:buChar char="•"/>
            </a:pPr>
            <a:r>
              <a:rPr lang="en-US" sz="2400" dirty="0"/>
              <a:t>Read the MEET INFO email sent by the Team Coordinator.</a:t>
            </a:r>
          </a:p>
          <a:p>
            <a:pPr marL="285750" indent="-285750">
              <a:buFont typeface="Arial" pitchFamily="34" charset="0"/>
              <a:buChar char="•"/>
            </a:pPr>
            <a:r>
              <a:rPr lang="en-US" sz="2400" dirty="0"/>
              <a:t>Arrive EARLY!  Arrival time will be announced the week before.  </a:t>
            </a:r>
            <a:r>
              <a:rPr lang="en-US" sz="2400" b="1" dirty="0"/>
              <a:t>DO NOT BE LATE</a:t>
            </a:r>
            <a:r>
              <a:rPr lang="en-US" sz="2400" dirty="0"/>
              <a:t>! or your swimmer will be scratched from the meet.</a:t>
            </a:r>
          </a:p>
          <a:p>
            <a:pPr marL="285750" indent="-285750">
              <a:buFont typeface="Arial" pitchFamily="34" charset="0"/>
              <a:buChar char="•"/>
            </a:pPr>
            <a:r>
              <a:rPr lang="en-US" sz="2400" dirty="0"/>
              <a:t>Check your swimmer in with the Team </a:t>
            </a:r>
            <a:r>
              <a:rPr lang="en-US" sz="2400" dirty="0" smtClean="0"/>
              <a:t>at their tent</a:t>
            </a:r>
            <a:endParaRPr lang="en-US" sz="2400" dirty="0"/>
          </a:p>
          <a:p>
            <a:pPr marL="285750" indent="-285750">
              <a:buFont typeface="Arial" pitchFamily="34" charset="0"/>
              <a:buChar char="•"/>
            </a:pPr>
            <a:r>
              <a:rPr lang="en-US" sz="2400" dirty="0"/>
              <a:t>Check yourself in with the Volunteer Coordinator.</a:t>
            </a:r>
          </a:p>
          <a:p>
            <a:pPr marL="285750" indent="-285750">
              <a:buFont typeface="Arial" pitchFamily="34" charset="0"/>
              <a:buChar char="•"/>
            </a:pPr>
            <a:r>
              <a:rPr lang="en-US" sz="2400" dirty="0"/>
              <a:t>Wear your nametag!</a:t>
            </a:r>
          </a:p>
          <a:p>
            <a:pPr marL="285750" indent="-285750">
              <a:buFont typeface="Arial" pitchFamily="34" charset="0"/>
              <a:buChar char="•"/>
            </a:pPr>
            <a:r>
              <a:rPr lang="en-US" sz="2400" dirty="0"/>
              <a:t>Put sunscreen on your swimmer </a:t>
            </a:r>
            <a:r>
              <a:rPr lang="en-US" sz="2400" b="1" dirty="0"/>
              <a:t>AFTER</a:t>
            </a:r>
            <a:r>
              <a:rPr lang="en-US" sz="2400" dirty="0"/>
              <a:t> they have been body-marked!</a:t>
            </a:r>
          </a:p>
          <a:p>
            <a:pPr marL="285750" indent="-285750">
              <a:buFont typeface="Arial" pitchFamily="34" charset="0"/>
              <a:buChar char="•"/>
            </a:pPr>
            <a:r>
              <a:rPr lang="en-US" sz="2400" dirty="0"/>
              <a:t>Clean up after yourself and ask your swimmer to                       do the same.</a:t>
            </a:r>
          </a:p>
          <a:p>
            <a:pPr marL="285750" indent="-285750">
              <a:buFont typeface="Arial" pitchFamily="34" charset="0"/>
              <a:buChar char="•"/>
            </a:pPr>
            <a:r>
              <a:rPr lang="en-US" sz="2400" dirty="0"/>
              <a:t>Label ALL of your swimmer’s belongings.</a:t>
            </a:r>
          </a:p>
          <a:p>
            <a:pPr marL="285750" indent="-285750">
              <a:buFont typeface="Arial" pitchFamily="34" charset="0"/>
              <a:buChar char="•"/>
            </a:pPr>
            <a:r>
              <a:rPr lang="en-US" sz="2400" b="1" dirty="0">
                <a:effectLst>
                  <a:outerShdw blurRad="38100" dist="38100" dir="2700000" algn="tl">
                    <a:srgbClr val="000000">
                      <a:alpha val="43137"/>
                    </a:srgbClr>
                  </a:outerShdw>
                </a:effectLst>
              </a:rPr>
              <a:t>REPORT ALL MEET ABSENCES ASAP!!</a:t>
            </a:r>
          </a:p>
          <a:p>
            <a:pPr marL="285750" indent="-285750">
              <a:buFont typeface="Arial" pitchFamily="34" charset="0"/>
              <a:buChar char="•"/>
            </a:pPr>
            <a:endParaRPr lang="en-US" sz="2400" dirty="0"/>
          </a:p>
        </p:txBody>
      </p:sp>
      <p:pic>
        <p:nvPicPr>
          <p:cNvPr id="8" name="Picture 7" descr="Logo&#10;&#10;Description automatically generated">
            <a:extLst>
              <a:ext uri="{FF2B5EF4-FFF2-40B4-BE49-F238E27FC236}">
                <a16:creationId xmlns:a16="http://schemas.microsoft.com/office/drawing/2014/main" id="{88CFC0C8-29DE-B546-A802-F2DCEEDE83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400" y="4333328"/>
            <a:ext cx="2108200" cy="1612900"/>
          </a:xfrm>
          <a:prstGeom prst="rect">
            <a:avLst/>
          </a:prstGeom>
        </p:spPr>
      </p:pic>
    </p:spTree>
    <p:extLst>
      <p:ext uri="{BB962C8B-B14F-4D97-AF65-F5344CB8AC3E}">
        <p14:creationId xmlns:p14="http://schemas.microsoft.com/office/powerpoint/2010/main" val="149860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533400" y="-152400"/>
            <a:ext cx="7772400" cy="1470025"/>
          </a:xfrm>
        </p:spPr>
        <p:txBody>
          <a:bodyPr>
            <a:normAutofit/>
          </a:bodyPr>
          <a:lstStyle/>
          <a:p>
            <a:r>
              <a:rPr lang="en-US" sz="6600" b="1" dirty="0">
                <a:effectLst>
                  <a:outerShdw blurRad="38100" dist="38100" dir="2700000" algn="tl">
                    <a:srgbClr val="000000">
                      <a:alpha val="43137"/>
                    </a:srgbClr>
                  </a:outerShdw>
                </a:effectLst>
              </a:rPr>
              <a:t>Meets</a:t>
            </a:r>
            <a:r>
              <a:rPr lang="en-US" sz="6000" b="1" dirty="0"/>
              <a:t>: Important Info</a:t>
            </a: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210"/>
          <a:stretch/>
        </p:blipFill>
        <p:spPr bwMode="auto">
          <a:xfrm>
            <a:off x="762000" y="1752600"/>
            <a:ext cx="7543799" cy="352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1219200"/>
            <a:ext cx="7086600" cy="461665"/>
          </a:xfrm>
          <a:prstGeom prst="rect">
            <a:avLst/>
          </a:prstGeom>
          <a:noFill/>
        </p:spPr>
        <p:txBody>
          <a:bodyPr wrap="square" rtlCol="0">
            <a:spAutoFit/>
          </a:bodyPr>
          <a:lstStyle/>
          <a:p>
            <a:pPr algn="ctr"/>
            <a:r>
              <a:rPr lang="en-US" sz="2400" b="1" dirty="0"/>
              <a:t>Report ALL meet absences AS SOON AS POSSIBLE!!</a:t>
            </a:r>
          </a:p>
        </p:txBody>
      </p:sp>
    </p:spTree>
    <p:extLst>
      <p:ext uri="{BB962C8B-B14F-4D97-AF65-F5344CB8AC3E}">
        <p14:creationId xmlns:p14="http://schemas.microsoft.com/office/powerpoint/2010/main" val="723693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normAutofit/>
          </a:bodyPr>
          <a:lstStyle/>
          <a:p>
            <a:r>
              <a:rPr lang="en-US" sz="7200" b="1" dirty="0">
                <a:effectLst>
                  <a:outerShdw blurRad="38100" dist="38100" dir="2700000" algn="tl">
                    <a:srgbClr val="000000">
                      <a:alpha val="43137"/>
                    </a:srgbClr>
                  </a:outerShdw>
                </a:effectLst>
              </a:rPr>
              <a:t>VOLUNTEERING</a:t>
            </a:r>
            <a:r>
              <a:rPr lang="en-US" sz="7200" b="1" dirty="0"/>
              <a:t>!</a:t>
            </a:r>
          </a:p>
        </p:txBody>
      </p:sp>
      <p:sp>
        <p:nvSpPr>
          <p:cNvPr id="4" name="Wave 3"/>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1459468"/>
            <a:ext cx="8077200" cy="2492990"/>
          </a:xfrm>
          <a:prstGeom prst="rect">
            <a:avLst/>
          </a:prstGeom>
          <a:noFill/>
        </p:spPr>
        <p:txBody>
          <a:bodyPr wrap="square" rtlCol="0">
            <a:spAutoFit/>
          </a:bodyPr>
          <a:lstStyle/>
          <a:p>
            <a:pPr marL="285750" indent="-285750">
              <a:buFont typeface="Arial" pitchFamily="34" charset="0"/>
              <a:buChar char="•"/>
            </a:pPr>
            <a:r>
              <a:rPr lang="en-US" sz="2400" dirty="0"/>
              <a:t>We rely on our volunteers 100%. The Stars cannot function without you!</a:t>
            </a:r>
          </a:p>
          <a:p>
            <a:pPr marL="285750" indent="-285750">
              <a:buFont typeface="Arial" pitchFamily="34" charset="0"/>
              <a:buChar char="•"/>
            </a:pPr>
            <a:r>
              <a:rPr lang="en-US" sz="2400" dirty="0"/>
              <a:t>We need 120 Volunteers for Home Meets.</a:t>
            </a:r>
          </a:p>
          <a:p>
            <a:pPr marL="285750" indent="-285750">
              <a:buFont typeface="Arial" pitchFamily="34" charset="0"/>
              <a:buChar char="•"/>
            </a:pPr>
            <a:r>
              <a:rPr lang="en-US" sz="2400" dirty="0"/>
              <a:t>Each family is required to serve a cumulative total of eight (8</a:t>
            </a:r>
            <a:r>
              <a:rPr lang="en-US" sz="2400"/>
              <a:t>) </a:t>
            </a:r>
            <a:r>
              <a:rPr lang="en-US" sz="2400" smtClean="0"/>
              <a:t>points per </a:t>
            </a:r>
            <a:r>
              <a:rPr lang="en-US" sz="2400" dirty="0"/>
              <a:t>season.</a:t>
            </a:r>
          </a:p>
          <a:p>
            <a:pPr marL="285750" indent="-285750">
              <a:lnSpc>
                <a:spcPct val="150000"/>
              </a:lnSpc>
              <a:buFont typeface="Arial" pitchFamily="34" charset="0"/>
              <a:buChar char="•"/>
            </a:pPr>
            <a:r>
              <a:rPr lang="en-US" sz="2400" dirty="0"/>
              <a:t>Use </a:t>
            </a:r>
            <a:r>
              <a:rPr lang="en-US" sz="2400" dirty="0" err="1"/>
              <a:t>Swimtopia</a:t>
            </a:r>
            <a:r>
              <a:rPr lang="en-US" sz="2400" dirty="0"/>
              <a:t> to sign up for shifts.</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343400"/>
            <a:ext cx="42976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Logo&#10;&#10;Description automatically generated">
            <a:extLst>
              <a:ext uri="{FF2B5EF4-FFF2-40B4-BE49-F238E27FC236}">
                <a16:creationId xmlns:a16="http://schemas.microsoft.com/office/drawing/2014/main" id="{9D15703D-9974-7C4E-B52D-C9D872536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76812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166007" y="228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2022-2023 </a:t>
            </a:r>
            <a:r>
              <a:rPr lang="en-US" sz="2400" b="1" dirty="0">
                <a:effectLst>
                  <a:outerShdw blurRad="38100" dist="38100" dir="2700000" algn="tl">
                    <a:srgbClr val="000000">
                      <a:alpha val="43137"/>
                    </a:srgbClr>
                  </a:outerShdw>
                </a:effectLst>
              </a:rPr>
              <a:t>STARS Executive Board</a:t>
            </a:r>
          </a:p>
        </p:txBody>
      </p:sp>
      <p:graphicFrame>
        <p:nvGraphicFramePr>
          <p:cNvPr id="6" name="Content Placeholder 6"/>
          <p:cNvGraphicFramePr>
            <a:graphicFrameLocks/>
          </p:cNvGraphicFramePr>
          <p:nvPr>
            <p:extLst>
              <p:ext uri="{D42A27DB-BD31-4B8C-83A1-F6EECF244321}">
                <p14:modId xmlns:p14="http://schemas.microsoft.com/office/powerpoint/2010/main" val="926032468"/>
              </p:ext>
            </p:extLst>
          </p:nvPr>
        </p:nvGraphicFramePr>
        <p:xfrm>
          <a:off x="838200" y="1066800"/>
          <a:ext cx="7260772" cy="5394960"/>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0000"/>
                    </a:ext>
                  </a:extLst>
                </a:gridCol>
                <a:gridCol w="4441372">
                  <a:extLst>
                    <a:ext uri="{9D8B030D-6E8A-4147-A177-3AD203B41FA5}">
                      <a16:colId xmlns:a16="http://schemas.microsoft.com/office/drawing/2014/main" val="20001"/>
                    </a:ext>
                  </a:extLst>
                </a:gridCol>
              </a:tblGrid>
              <a:tr h="381281">
                <a:tc>
                  <a:txBody>
                    <a:bodyPr/>
                    <a:lstStyle/>
                    <a:p>
                      <a:r>
                        <a:rPr lang="en-US" sz="2400" dirty="0">
                          <a:latin typeface="+mn-lt"/>
                        </a:rPr>
                        <a:t>Position</a:t>
                      </a:r>
                    </a:p>
                  </a:txBody>
                  <a:tcPr/>
                </a:tc>
                <a:tc>
                  <a:txBody>
                    <a:bodyPr/>
                    <a:lstStyle/>
                    <a:p>
                      <a:r>
                        <a:rPr lang="en-US" sz="2400" dirty="0">
                          <a:solidFill>
                            <a:srgbClr val="0070C0"/>
                          </a:solidFill>
                          <a:latin typeface="+mn-lt"/>
                        </a:rPr>
                        <a:t>Name</a:t>
                      </a:r>
                    </a:p>
                  </a:txBody>
                  <a:tcPr/>
                </a:tc>
                <a:extLst>
                  <a:ext uri="{0D108BD9-81ED-4DB2-BD59-A6C34878D82A}">
                    <a16:rowId xmlns:a16="http://schemas.microsoft.com/office/drawing/2014/main" val="10000"/>
                  </a:ext>
                </a:extLst>
              </a:tr>
              <a:tr h="381281">
                <a:tc>
                  <a:txBody>
                    <a:bodyPr/>
                    <a:lstStyle/>
                    <a:p>
                      <a:r>
                        <a:rPr lang="en-US" sz="2400" dirty="0">
                          <a:latin typeface="+mn-lt"/>
                        </a:rPr>
                        <a:t>Past President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latin typeface="+mn-lt"/>
                        </a:rPr>
                        <a:t>Amy and Jason Franklin</a:t>
                      </a:r>
                    </a:p>
                  </a:txBody>
                  <a:tcPr/>
                </a:tc>
                <a:extLst>
                  <a:ext uri="{0D108BD9-81ED-4DB2-BD59-A6C34878D82A}">
                    <a16:rowId xmlns:a16="http://schemas.microsoft.com/office/drawing/2014/main" val="886407081"/>
                  </a:ext>
                </a:extLst>
              </a:tr>
              <a:tr h="381281">
                <a:tc>
                  <a:txBody>
                    <a:bodyPr/>
                    <a:lstStyle/>
                    <a:p>
                      <a:r>
                        <a:rPr lang="en-US" sz="2400" dirty="0">
                          <a:latin typeface="+mn-lt"/>
                        </a:rPr>
                        <a:t>President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3B29E3"/>
                          </a:solidFill>
                          <a:latin typeface="+mn-lt"/>
                        </a:rPr>
                        <a:t>Andrew</a:t>
                      </a:r>
                      <a:r>
                        <a:rPr lang="en-US" sz="2400" baseline="0" dirty="0" smtClean="0">
                          <a:solidFill>
                            <a:srgbClr val="3B29E3"/>
                          </a:solidFill>
                          <a:latin typeface="+mn-lt"/>
                        </a:rPr>
                        <a:t> Struck</a:t>
                      </a:r>
                      <a:endParaRPr lang="en-US" sz="2400" dirty="0" smtClean="0">
                        <a:solidFill>
                          <a:srgbClr val="3B29E3"/>
                        </a:solidFill>
                        <a:latin typeface="+mn-lt"/>
                      </a:endParaRPr>
                    </a:p>
                  </a:txBody>
                  <a:tcPr/>
                </a:tc>
                <a:extLst>
                  <a:ext uri="{0D108BD9-81ED-4DB2-BD59-A6C34878D82A}">
                    <a16:rowId xmlns:a16="http://schemas.microsoft.com/office/drawing/2014/main" val="10001"/>
                  </a:ext>
                </a:extLst>
              </a:tr>
              <a:tr h="381281">
                <a:tc>
                  <a:txBody>
                    <a:bodyPr/>
                    <a:lstStyle/>
                    <a:p>
                      <a:r>
                        <a:rPr lang="en-US" sz="2400" dirty="0">
                          <a:latin typeface="+mn-lt"/>
                        </a:rPr>
                        <a:t>Vice President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latin typeface="+mn-lt"/>
                        </a:rPr>
                        <a:t>Jenni</a:t>
                      </a:r>
                      <a:r>
                        <a:rPr lang="en-US" sz="2400" baseline="0" dirty="0" smtClean="0">
                          <a:solidFill>
                            <a:srgbClr val="FF0000"/>
                          </a:solidFill>
                          <a:latin typeface="+mn-lt"/>
                        </a:rPr>
                        <a:t> and Scott Carter</a:t>
                      </a:r>
                      <a:endParaRPr lang="en-US" sz="2400" dirty="0">
                        <a:solidFill>
                          <a:srgbClr val="FF0000"/>
                        </a:solidFill>
                        <a:latin typeface="+mn-lt"/>
                      </a:endParaRPr>
                    </a:p>
                  </a:txBody>
                  <a:tcPr/>
                </a:tc>
                <a:extLst>
                  <a:ext uri="{0D108BD9-81ED-4DB2-BD59-A6C34878D82A}">
                    <a16:rowId xmlns:a16="http://schemas.microsoft.com/office/drawing/2014/main" val="10002"/>
                  </a:ext>
                </a:extLst>
              </a:tr>
              <a:tr h="381281">
                <a:tc>
                  <a:txBody>
                    <a:bodyPr/>
                    <a:lstStyle/>
                    <a:p>
                      <a:r>
                        <a:rPr lang="en-US" sz="2400" dirty="0">
                          <a:latin typeface="+mn-lt"/>
                        </a:rPr>
                        <a:t>Treasurer</a:t>
                      </a:r>
                    </a:p>
                  </a:txBody>
                  <a:tcPr/>
                </a:tc>
                <a:tc>
                  <a:txBody>
                    <a:bodyPr/>
                    <a:lstStyle/>
                    <a:p>
                      <a:r>
                        <a:rPr lang="en-US" sz="2400" kern="1200" baseline="0" dirty="0" smtClean="0">
                          <a:solidFill>
                            <a:srgbClr val="FF0000"/>
                          </a:solidFill>
                          <a:latin typeface="+mn-lt"/>
                          <a:ea typeface="+mn-ea"/>
                          <a:cs typeface="+mn-cs"/>
                        </a:rPr>
                        <a:t>David Horner</a:t>
                      </a:r>
                      <a:endParaRPr lang="en-US" sz="2400" kern="1200" baseline="0" dirty="0">
                        <a:solidFill>
                          <a:srgbClr val="FF0000"/>
                        </a:solidFill>
                        <a:latin typeface="+mn-lt"/>
                        <a:ea typeface="+mn-ea"/>
                        <a:cs typeface="+mn-cs"/>
                      </a:endParaRPr>
                    </a:p>
                  </a:txBody>
                  <a:tcPr/>
                </a:tc>
                <a:extLst>
                  <a:ext uri="{0D108BD9-81ED-4DB2-BD59-A6C34878D82A}">
                    <a16:rowId xmlns:a16="http://schemas.microsoft.com/office/drawing/2014/main" val="10004"/>
                  </a:ext>
                </a:extLst>
              </a:tr>
              <a:tr h="381281">
                <a:tc>
                  <a:txBody>
                    <a:bodyPr/>
                    <a:lstStyle/>
                    <a:p>
                      <a:r>
                        <a:rPr lang="en-US" sz="2400" dirty="0">
                          <a:latin typeface="+mn-lt"/>
                        </a:rPr>
                        <a:t>Secretary</a:t>
                      </a:r>
                    </a:p>
                  </a:txBody>
                  <a:tcPr/>
                </a:tc>
                <a:tc>
                  <a:txBody>
                    <a:bodyPr/>
                    <a:lstStyle/>
                    <a:p>
                      <a:r>
                        <a:rPr lang="en-US" sz="2400" kern="1200" baseline="0" dirty="0" smtClean="0">
                          <a:solidFill>
                            <a:srgbClr val="FF0000"/>
                          </a:solidFill>
                          <a:latin typeface="+mn-lt"/>
                          <a:ea typeface="+mn-ea"/>
                          <a:cs typeface="+mn-cs"/>
                        </a:rPr>
                        <a:t>Maggie </a:t>
                      </a:r>
                      <a:r>
                        <a:rPr lang="en-US" sz="2400" kern="1200" baseline="0" dirty="0" smtClean="0">
                          <a:solidFill>
                            <a:srgbClr val="FF0000"/>
                          </a:solidFill>
                          <a:latin typeface="+mn-lt"/>
                          <a:ea typeface="+mn-ea"/>
                          <a:cs typeface="+mn-cs"/>
                        </a:rPr>
                        <a:t>Runyon</a:t>
                      </a:r>
                      <a:endParaRPr lang="en-US" sz="2400" kern="1200" baseline="0" dirty="0">
                        <a:solidFill>
                          <a:srgbClr val="FF0000"/>
                        </a:solidFill>
                        <a:latin typeface="+mn-lt"/>
                        <a:ea typeface="+mn-ea"/>
                        <a:cs typeface="+mn-cs"/>
                      </a:endParaRPr>
                    </a:p>
                  </a:txBody>
                  <a:tcPr/>
                </a:tc>
                <a:extLst>
                  <a:ext uri="{0D108BD9-81ED-4DB2-BD59-A6C34878D82A}">
                    <a16:rowId xmlns:a16="http://schemas.microsoft.com/office/drawing/2014/main" val="10005"/>
                  </a:ext>
                </a:extLst>
              </a:tr>
              <a:tr h="381281">
                <a:tc>
                  <a:txBody>
                    <a:bodyPr/>
                    <a:lstStyle/>
                    <a:p>
                      <a:r>
                        <a:rPr lang="en-US" sz="2400" dirty="0">
                          <a:latin typeface="+mn-lt"/>
                        </a:rPr>
                        <a:t>Team</a:t>
                      </a:r>
                      <a:r>
                        <a:rPr lang="en-US" sz="2400" baseline="0" dirty="0">
                          <a:latin typeface="+mn-lt"/>
                        </a:rPr>
                        <a:t> Coordinators</a:t>
                      </a:r>
                      <a:endParaRPr lang="en-US" sz="2400" dirty="0">
                        <a:latin typeface="+mn-lt"/>
                      </a:endParaRPr>
                    </a:p>
                  </a:txBody>
                  <a:tcPr/>
                </a:tc>
                <a:tc>
                  <a:txBody>
                    <a:bodyPr/>
                    <a:lstStyle/>
                    <a:p>
                      <a:r>
                        <a:rPr lang="en-US" sz="2400" kern="1200" baseline="0" dirty="0">
                          <a:solidFill>
                            <a:srgbClr val="3B29E3"/>
                          </a:solidFill>
                          <a:latin typeface="+mn-lt"/>
                          <a:ea typeface="+mn-ea"/>
                          <a:cs typeface="+mn-cs"/>
                        </a:rPr>
                        <a:t>Tracy </a:t>
                      </a:r>
                      <a:r>
                        <a:rPr lang="en-US" sz="2400" kern="1200" baseline="0" dirty="0" smtClean="0">
                          <a:solidFill>
                            <a:srgbClr val="3B29E3"/>
                          </a:solidFill>
                          <a:latin typeface="+mn-lt"/>
                          <a:ea typeface="+mn-ea"/>
                          <a:cs typeface="+mn-cs"/>
                        </a:rPr>
                        <a:t>Miller/Emilie Clement</a:t>
                      </a:r>
                      <a:r>
                        <a:rPr lang="en-US" sz="2400" dirty="0" smtClean="0">
                          <a:solidFill>
                            <a:srgbClr val="165DFC"/>
                          </a:solidFill>
                          <a:latin typeface="+mn-lt"/>
                        </a:rPr>
                        <a:t>/</a:t>
                      </a:r>
                      <a:r>
                        <a:rPr lang="en-US" sz="2400" dirty="0" smtClean="0">
                          <a:solidFill>
                            <a:srgbClr val="FF0000"/>
                          </a:solidFill>
                          <a:latin typeface="+mn-lt"/>
                        </a:rPr>
                        <a:t>Candice</a:t>
                      </a:r>
                      <a:r>
                        <a:rPr lang="en-US" sz="2400" baseline="0" dirty="0" smtClean="0">
                          <a:solidFill>
                            <a:srgbClr val="FF0000"/>
                          </a:solidFill>
                          <a:latin typeface="+mn-lt"/>
                        </a:rPr>
                        <a:t> </a:t>
                      </a:r>
                      <a:r>
                        <a:rPr lang="en-US" sz="2400" baseline="0" dirty="0">
                          <a:solidFill>
                            <a:srgbClr val="FF0000"/>
                          </a:solidFill>
                          <a:latin typeface="+mn-lt"/>
                        </a:rPr>
                        <a:t>Palmer</a:t>
                      </a:r>
                      <a:endParaRPr lang="en-US" sz="2400" dirty="0">
                        <a:solidFill>
                          <a:srgbClr val="FF0000"/>
                        </a:solidFill>
                        <a:latin typeface="+mn-lt"/>
                      </a:endParaRPr>
                    </a:p>
                  </a:txBody>
                  <a:tcPr/>
                </a:tc>
                <a:extLst>
                  <a:ext uri="{0D108BD9-81ED-4DB2-BD59-A6C34878D82A}">
                    <a16:rowId xmlns:a16="http://schemas.microsoft.com/office/drawing/2014/main" val="10006"/>
                  </a:ext>
                </a:extLst>
              </a:tr>
              <a:tr h="381281">
                <a:tc>
                  <a:txBody>
                    <a:bodyPr/>
                    <a:lstStyle/>
                    <a:p>
                      <a:r>
                        <a:rPr lang="en-US" sz="2400" dirty="0">
                          <a:latin typeface="+mn-lt"/>
                        </a:rPr>
                        <a:t>Circuit</a:t>
                      </a:r>
                      <a:r>
                        <a:rPr lang="en-US" sz="2400" baseline="0" dirty="0">
                          <a:latin typeface="+mn-lt"/>
                        </a:rPr>
                        <a:t> Rep</a:t>
                      </a:r>
                      <a:endParaRPr lang="en-US" sz="2400" dirty="0">
                        <a:latin typeface="+mn-lt"/>
                      </a:endParaRPr>
                    </a:p>
                  </a:txBody>
                  <a:tcPr/>
                </a:tc>
                <a:tc>
                  <a:txBody>
                    <a:bodyPr/>
                    <a:lstStyle/>
                    <a:p>
                      <a:r>
                        <a:rPr lang="en-US" sz="2400" kern="1200" baseline="0" dirty="0" smtClean="0">
                          <a:solidFill>
                            <a:srgbClr val="FF0000"/>
                          </a:solidFill>
                          <a:latin typeface="+mn-lt"/>
                          <a:ea typeface="+mn-ea"/>
                          <a:cs typeface="+mn-cs"/>
                        </a:rPr>
                        <a:t>Erin Watson</a:t>
                      </a:r>
                      <a:r>
                        <a:rPr lang="en-US" sz="2400" dirty="0" smtClean="0">
                          <a:solidFill>
                            <a:schemeClr val="tx1"/>
                          </a:solidFill>
                          <a:latin typeface="+mn-lt"/>
                        </a:rPr>
                        <a:t>/</a:t>
                      </a:r>
                      <a:r>
                        <a:rPr lang="en-US" sz="2400" baseline="0" dirty="0" smtClean="0">
                          <a:solidFill>
                            <a:srgbClr val="165DFC"/>
                          </a:solidFill>
                          <a:latin typeface="+mn-lt"/>
                        </a:rPr>
                        <a:t>Emily </a:t>
                      </a:r>
                      <a:r>
                        <a:rPr lang="en-US" sz="2400" baseline="0" dirty="0">
                          <a:solidFill>
                            <a:srgbClr val="165DFC"/>
                          </a:solidFill>
                          <a:latin typeface="+mn-lt"/>
                        </a:rPr>
                        <a:t>Nelson</a:t>
                      </a:r>
                      <a:endParaRPr lang="en-US" sz="2400" dirty="0">
                        <a:solidFill>
                          <a:srgbClr val="CC0000"/>
                        </a:solidFill>
                        <a:latin typeface="+mn-lt"/>
                      </a:endParaRPr>
                    </a:p>
                  </a:txBody>
                  <a:tcPr/>
                </a:tc>
                <a:extLst>
                  <a:ext uri="{0D108BD9-81ED-4DB2-BD59-A6C34878D82A}">
                    <a16:rowId xmlns:a16="http://schemas.microsoft.com/office/drawing/2014/main" val="10007"/>
                  </a:ext>
                </a:extLst>
              </a:tr>
              <a:tr h="381281">
                <a:tc>
                  <a:txBody>
                    <a:bodyPr/>
                    <a:lstStyle/>
                    <a:p>
                      <a:r>
                        <a:rPr lang="en-US" sz="2400" dirty="0">
                          <a:latin typeface="+mn-lt"/>
                        </a:rPr>
                        <a:t>Fundraising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solidFill>
                            <a:srgbClr val="3B29E3"/>
                          </a:solidFill>
                          <a:latin typeface="+mn-lt"/>
                          <a:ea typeface="+mn-ea"/>
                          <a:cs typeface="+mn-cs"/>
                        </a:rPr>
                        <a:t>Jami </a:t>
                      </a:r>
                      <a:r>
                        <a:rPr lang="en-US" sz="2400" kern="1200" baseline="0" dirty="0" err="1" smtClean="0">
                          <a:solidFill>
                            <a:srgbClr val="3B29E3"/>
                          </a:solidFill>
                          <a:latin typeface="+mn-lt"/>
                          <a:ea typeface="+mn-ea"/>
                          <a:cs typeface="+mn-cs"/>
                        </a:rPr>
                        <a:t>Delanoy</a:t>
                      </a:r>
                      <a:endParaRPr lang="en-US" sz="2400" kern="1200" baseline="0" dirty="0">
                        <a:solidFill>
                          <a:srgbClr val="3B29E3"/>
                        </a:solidFill>
                        <a:latin typeface="+mn-lt"/>
                        <a:ea typeface="+mn-ea"/>
                        <a:cs typeface="+mn-cs"/>
                      </a:endParaRPr>
                    </a:p>
                  </a:txBody>
                  <a:tcPr/>
                </a:tc>
                <a:extLst>
                  <a:ext uri="{0D108BD9-81ED-4DB2-BD59-A6C34878D82A}">
                    <a16:rowId xmlns:a16="http://schemas.microsoft.com/office/drawing/2014/main" val="10008"/>
                  </a:ext>
                </a:extLst>
              </a:tr>
              <a:tr h="381281">
                <a:tc>
                  <a:txBody>
                    <a:bodyPr/>
                    <a:lstStyle/>
                    <a:p>
                      <a:r>
                        <a:rPr lang="en-US" sz="2400" dirty="0">
                          <a:latin typeface="+mn-lt"/>
                        </a:rPr>
                        <a:t>Equipment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rgbClr val="3B29E3"/>
                          </a:solidFill>
                          <a:latin typeface="+mn-lt"/>
                          <a:ea typeface="+mn-ea"/>
                          <a:cs typeface="+mn-cs"/>
                        </a:rPr>
                        <a:t>Evan </a:t>
                      </a:r>
                      <a:r>
                        <a:rPr lang="en-US" sz="2400" kern="1200" baseline="0" dirty="0" err="1">
                          <a:solidFill>
                            <a:srgbClr val="3B29E3"/>
                          </a:solidFill>
                          <a:latin typeface="+mn-lt"/>
                          <a:ea typeface="+mn-ea"/>
                          <a:cs typeface="+mn-cs"/>
                        </a:rPr>
                        <a:t>Machnic</a:t>
                      </a:r>
                      <a:endParaRPr lang="en-US" sz="2400" kern="1200" baseline="0" dirty="0">
                        <a:solidFill>
                          <a:srgbClr val="3B29E3"/>
                        </a:solidFill>
                        <a:latin typeface="+mn-lt"/>
                        <a:ea typeface="+mn-ea"/>
                        <a:cs typeface="+mn-cs"/>
                      </a:endParaRPr>
                    </a:p>
                  </a:txBody>
                  <a:tcPr/>
                </a:tc>
                <a:extLst>
                  <a:ext uri="{0D108BD9-81ED-4DB2-BD59-A6C34878D82A}">
                    <a16:rowId xmlns:a16="http://schemas.microsoft.com/office/drawing/2014/main" val="10009"/>
                  </a:ext>
                </a:extLst>
              </a:tr>
              <a:tr h="381281">
                <a:tc>
                  <a:txBody>
                    <a:bodyPr/>
                    <a:lstStyle/>
                    <a:p>
                      <a:r>
                        <a:rPr lang="en-US" sz="2400" dirty="0">
                          <a:latin typeface="+mn-lt"/>
                        </a:rPr>
                        <a:t>Spirit</a:t>
                      </a:r>
                      <a:r>
                        <a:rPr lang="en-US" sz="2400" baseline="0" dirty="0">
                          <a:latin typeface="+mn-lt"/>
                        </a:rPr>
                        <a:t> (Social)</a:t>
                      </a:r>
                      <a:endParaRPr lang="en-US" sz="2400" dirty="0">
                        <a:latin typeface="+mn-lt"/>
                      </a:endParaRPr>
                    </a:p>
                  </a:txBody>
                  <a:tcPr/>
                </a:tc>
                <a:tc>
                  <a:txBody>
                    <a:bodyPr/>
                    <a:lstStyle/>
                    <a:p>
                      <a:r>
                        <a:rPr lang="en-US" sz="2400" kern="1200" baseline="0" dirty="0">
                          <a:solidFill>
                            <a:srgbClr val="FF0000"/>
                          </a:solidFill>
                          <a:latin typeface="+mn-lt"/>
                          <a:ea typeface="+mn-ea"/>
                          <a:cs typeface="+mn-cs"/>
                        </a:rPr>
                        <a:t>Molly </a:t>
                      </a:r>
                      <a:r>
                        <a:rPr lang="en-US" sz="2400" kern="1200" baseline="0" dirty="0" err="1">
                          <a:solidFill>
                            <a:srgbClr val="FF0000"/>
                          </a:solidFill>
                          <a:latin typeface="+mn-lt"/>
                          <a:ea typeface="+mn-ea"/>
                          <a:cs typeface="+mn-cs"/>
                        </a:rPr>
                        <a:t>Ebeier</a:t>
                      </a:r>
                      <a:endParaRPr lang="en-US" sz="2400" kern="1200" baseline="0" dirty="0">
                        <a:solidFill>
                          <a:srgbClr val="FF0000"/>
                        </a:solidFill>
                        <a:latin typeface="+mn-lt"/>
                        <a:ea typeface="+mn-ea"/>
                        <a:cs typeface="+mn-cs"/>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9503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1470025"/>
          </a:xfrm>
        </p:spPr>
        <p:txBody>
          <a:bodyPr>
            <a:normAutofit/>
          </a:bodyPr>
          <a:lstStyle/>
          <a:p>
            <a:r>
              <a:rPr lang="en-US" sz="5000" b="1" dirty="0">
                <a:effectLst>
                  <a:outerShdw blurRad="38100" dist="38100" dir="2700000" algn="tl">
                    <a:srgbClr val="000000">
                      <a:alpha val="43137"/>
                    </a:srgbClr>
                  </a:outerShdw>
                </a:effectLst>
              </a:rPr>
              <a:t>Volunteering: </a:t>
            </a:r>
            <a:r>
              <a:rPr lang="en-US" sz="5000" b="1" dirty="0" err="1">
                <a:effectLst>
                  <a:outerShdw blurRad="38100" dist="38100" dir="2700000" algn="tl">
                    <a:srgbClr val="000000">
                      <a:alpha val="43137"/>
                    </a:srgbClr>
                  </a:outerShdw>
                </a:effectLst>
              </a:rPr>
              <a:t>Swimtopia</a:t>
            </a:r>
            <a:endParaRPr lang="en-US" sz="5000" b="1" dirty="0">
              <a:effectLst>
                <a:outerShdw blurRad="38100" dist="38100" dir="2700000" algn="tl">
                  <a:srgbClr val="000000">
                    <a:alpha val="43137"/>
                  </a:srgbClr>
                </a:outerShdw>
              </a:effectLst>
            </a:endParaRPr>
          </a:p>
        </p:txBody>
      </p:sp>
      <p:pic>
        <p:nvPicPr>
          <p:cNvPr id="1026" name="Picture 2" descr="C:\Users\Brian Denny\Desktop\image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2808026"/>
            <a:ext cx="3962401" cy="29718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57567" y="1295400"/>
            <a:ext cx="4572000" cy="1384995"/>
          </a:xfrm>
          <a:prstGeom prst="rect">
            <a:avLst/>
          </a:prstGeom>
        </p:spPr>
        <p:txBody>
          <a:bodyPr>
            <a:spAutoFit/>
          </a:bodyPr>
          <a:lstStyle/>
          <a:p>
            <a:pPr algn="ctr"/>
            <a:r>
              <a:rPr lang="en-US" sz="2800" dirty="0"/>
              <a:t>Volunteer signups will open up on Sunday nights at 9pm, </a:t>
            </a:r>
          </a:p>
          <a:p>
            <a:pPr algn="ctr"/>
            <a:r>
              <a:rPr lang="en-US" sz="2800" dirty="0"/>
              <a:t>2 weeks before the meet</a:t>
            </a:r>
          </a:p>
        </p:txBody>
      </p:sp>
      <p:pic>
        <p:nvPicPr>
          <p:cNvPr id="1027" name="Picture 3" descr="C:\Users\Brian Denny\Desktop\imag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0007" y="2808028"/>
            <a:ext cx="3962400" cy="2971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nvGraphicFramePr>
        <p:xfrm>
          <a:off x="457200" y="3627682"/>
          <a:ext cx="8229599" cy="470999"/>
        </p:xfrm>
        <a:graphic>
          <a:graphicData uri="http://schemas.openxmlformats.org/drawingml/2006/table">
            <a:tbl>
              <a:tblPr/>
              <a:tblGrid>
                <a:gridCol w="1488631">
                  <a:extLst>
                    <a:ext uri="{9D8B030D-6E8A-4147-A177-3AD203B41FA5}">
                      <a16:colId xmlns:a16="http://schemas.microsoft.com/office/drawing/2014/main" val="486135534"/>
                    </a:ext>
                  </a:extLst>
                </a:gridCol>
                <a:gridCol w="486848">
                  <a:extLst>
                    <a:ext uri="{9D8B030D-6E8A-4147-A177-3AD203B41FA5}">
                      <a16:colId xmlns:a16="http://schemas.microsoft.com/office/drawing/2014/main" val="2665051423"/>
                    </a:ext>
                  </a:extLst>
                </a:gridCol>
                <a:gridCol w="262148">
                  <a:extLst>
                    <a:ext uri="{9D8B030D-6E8A-4147-A177-3AD203B41FA5}">
                      <a16:colId xmlns:a16="http://schemas.microsoft.com/office/drawing/2014/main" val="977590075"/>
                    </a:ext>
                  </a:extLst>
                </a:gridCol>
                <a:gridCol w="1142220">
                  <a:extLst>
                    <a:ext uri="{9D8B030D-6E8A-4147-A177-3AD203B41FA5}">
                      <a16:colId xmlns:a16="http://schemas.microsoft.com/office/drawing/2014/main" val="270324799"/>
                    </a:ext>
                  </a:extLst>
                </a:gridCol>
                <a:gridCol w="383861">
                  <a:extLst>
                    <a:ext uri="{9D8B030D-6E8A-4147-A177-3AD203B41FA5}">
                      <a16:colId xmlns:a16="http://schemas.microsoft.com/office/drawing/2014/main" val="1756989300"/>
                    </a:ext>
                  </a:extLst>
                </a:gridCol>
                <a:gridCol w="561747">
                  <a:extLst>
                    <a:ext uri="{9D8B030D-6E8A-4147-A177-3AD203B41FA5}">
                      <a16:colId xmlns:a16="http://schemas.microsoft.com/office/drawing/2014/main" val="999432237"/>
                    </a:ext>
                  </a:extLst>
                </a:gridCol>
                <a:gridCol w="1947391">
                  <a:extLst>
                    <a:ext uri="{9D8B030D-6E8A-4147-A177-3AD203B41FA5}">
                      <a16:colId xmlns:a16="http://schemas.microsoft.com/office/drawing/2014/main" val="2103237103"/>
                    </a:ext>
                  </a:extLst>
                </a:gridCol>
                <a:gridCol w="1956753">
                  <a:extLst>
                    <a:ext uri="{9D8B030D-6E8A-4147-A177-3AD203B41FA5}">
                      <a16:colId xmlns:a16="http://schemas.microsoft.com/office/drawing/2014/main" val="3164610421"/>
                    </a:ext>
                  </a:extLst>
                </a:gridCol>
              </a:tblGrid>
              <a:tr h="470999">
                <a:tc>
                  <a:txBody>
                    <a:bodyPr/>
                    <a:lstStyle/>
                    <a:p>
                      <a:pPr algn="ctr" fontAlgn="ctr"/>
                      <a:r>
                        <a:rPr lang="en-US" sz="700" b="0" i="0" u="none" strike="noStrike">
                          <a:solidFill>
                            <a:srgbClr val="000000"/>
                          </a:solidFill>
                          <a:effectLst/>
                          <a:latin typeface="Arial" panose="020B0604020202020204" pitchFamily="34" charset="0"/>
                        </a:rPr>
                        <a:t>Rolfsen ASC</a:t>
                      </a:r>
                    </a:p>
                  </a:txBody>
                  <a:tcPr marL="4687" marR="4687" marT="4687" marB="3374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0" i="0" u="none" strike="noStrike">
                          <a:solidFill>
                            <a:srgbClr val="000000"/>
                          </a:solidFill>
                          <a:effectLst/>
                          <a:latin typeface="Arial" panose="020B0604020202020204" pitchFamily="34" charset="0"/>
                        </a:rPr>
                        <a:t>7402</a:t>
                      </a:r>
                    </a:p>
                  </a:txBody>
                  <a:tcPr marL="4687" marR="4687" marT="4687" marB="3374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a:t>
                      </a:r>
                    </a:p>
                  </a:txBody>
                  <a:tcPr marL="4687" marR="4687" marT="4687" marB="3374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Arial" panose="020B0604020202020204" pitchFamily="34" charset="0"/>
                        </a:rPr>
                        <a:t>Rolfsen  </a:t>
                      </a:r>
                    </a:p>
                  </a:txBody>
                  <a:tcPr marL="4687" marR="4687" marT="4687" marB="3374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2024</a:t>
                      </a:r>
                    </a:p>
                  </a:txBody>
                  <a:tcPr marL="4687" marR="4687" marT="4687" marB="3374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23-Feb</a:t>
                      </a:r>
                    </a:p>
                  </a:txBody>
                  <a:tcPr marL="4687" marR="4687" marT="4687" marB="3374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John and Corey had initial discussion on subject.  </a:t>
                      </a:r>
                    </a:p>
                  </a:txBody>
                  <a:tcPr marL="4687" marR="4687" marT="4687" marB="3374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4/6 IOL meeting - Corey and John to follow up</a:t>
                      </a:r>
                    </a:p>
                  </a:txBody>
                  <a:tcPr marL="4687" marR="4687" marT="4687" marB="3374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047134"/>
                  </a:ext>
                </a:extLst>
              </a:tr>
            </a:tbl>
          </a:graphicData>
        </a:graphic>
      </p:graphicFrame>
    </p:spTree>
    <p:extLst>
      <p:ext uri="{BB962C8B-B14F-4D97-AF65-F5344CB8AC3E}">
        <p14:creationId xmlns:p14="http://schemas.microsoft.com/office/powerpoint/2010/main" val="2536429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normAutofit/>
          </a:bodyPr>
          <a:lstStyle/>
          <a:p>
            <a:r>
              <a:rPr lang="en-US" sz="7200" b="1" dirty="0">
                <a:effectLst>
                  <a:outerShdw blurRad="38100" dist="38100" dir="2700000" algn="tl">
                    <a:srgbClr val="000000">
                      <a:alpha val="43137"/>
                    </a:srgbClr>
                  </a:outerShdw>
                </a:effectLst>
              </a:rPr>
              <a:t>VOLUNTEERING</a:t>
            </a:r>
            <a:r>
              <a:rPr lang="en-US" sz="7200" b="1" dirty="0"/>
              <a:t>!</a:t>
            </a:r>
          </a:p>
        </p:txBody>
      </p:sp>
      <p:sp>
        <p:nvSpPr>
          <p:cNvPr id="4" name="Wave 3"/>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1459468"/>
            <a:ext cx="8077200" cy="1938992"/>
          </a:xfrm>
          <a:prstGeom prst="rect">
            <a:avLst/>
          </a:prstGeom>
          <a:noFill/>
        </p:spPr>
        <p:txBody>
          <a:bodyPr wrap="square" rtlCol="0">
            <a:spAutoFit/>
          </a:bodyPr>
          <a:lstStyle/>
          <a:p>
            <a:pPr marL="285750" indent="-285750">
              <a:buFont typeface="Arial" pitchFamily="34" charset="0"/>
              <a:buChar char="•"/>
            </a:pPr>
            <a:r>
              <a:rPr lang="en-US" sz="2400" dirty="0" smtClean="0"/>
              <a:t>If you are struggling to meet these requirements it is important that you reach out to your respective Volunteer Coordinator ASAP!</a:t>
            </a:r>
          </a:p>
          <a:p>
            <a:pPr marL="742950" lvl="1" indent="-285750">
              <a:buFont typeface="Arial" pitchFamily="34" charset="0"/>
              <a:buChar char="•"/>
            </a:pPr>
            <a:r>
              <a:rPr lang="en-US" sz="2400" dirty="0" smtClean="0">
                <a:solidFill>
                  <a:srgbClr val="FF0000"/>
                </a:solidFill>
              </a:rPr>
              <a:t>Red – volunteer-coordinator-red@steinerstars.org</a:t>
            </a:r>
          </a:p>
          <a:p>
            <a:pPr marL="742950" lvl="1" indent="-285750">
              <a:buFont typeface="Arial" pitchFamily="34" charset="0"/>
              <a:buChar char="•"/>
            </a:pPr>
            <a:r>
              <a:rPr lang="en-US" sz="2400" dirty="0" smtClean="0">
                <a:solidFill>
                  <a:srgbClr val="3B29E3"/>
                </a:solidFill>
              </a:rPr>
              <a:t>Blue – volunteersteinerblue@gmail.com</a:t>
            </a:r>
            <a:endParaRPr lang="en-US" sz="2400" dirty="0">
              <a:solidFill>
                <a:srgbClr val="3B29E3"/>
              </a:solidFill>
            </a:endParaRPr>
          </a:p>
        </p:txBody>
      </p:sp>
      <p:pic>
        <p:nvPicPr>
          <p:cNvPr id="8" name="Picture 7" descr="Logo&#10;&#10;Description automatically generated">
            <a:extLst>
              <a:ext uri="{FF2B5EF4-FFF2-40B4-BE49-F238E27FC236}">
                <a16:creationId xmlns:a16="http://schemas.microsoft.com/office/drawing/2014/main" id="{9D15703D-9974-7C4E-B52D-C9D872536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1522812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1470025"/>
          </a:xfrm>
        </p:spPr>
        <p:txBody>
          <a:bodyPr>
            <a:normAutofit fontScale="90000"/>
          </a:bodyPr>
          <a:lstStyle/>
          <a:p>
            <a:r>
              <a:rPr lang="en-US" sz="7200" b="1" dirty="0">
                <a:effectLst>
                  <a:outerShdw blurRad="38100" dist="38100" dir="2700000" algn="tl">
                    <a:srgbClr val="000000">
                      <a:alpha val="43137"/>
                    </a:srgbClr>
                  </a:outerShdw>
                </a:effectLst>
              </a:rPr>
              <a:t>Meets: What to Bring</a:t>
            </a:r>
          </a:p>
        </p:txBody>
      </p:sp>
      <p:sp>
        <p:nvSpPr>
          <p:cNvPr id="4" name="Wave 3"/>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Janis\AppData\Local\Microsoft\Windows\Temporary Internet Files\Content.IE5\QORRACLR\MC9003564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7775" y="1114289"/>
            <a:ext cx="1264625" cy="14765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Janis\AppData\Local\Microsoft\Windows\Temporary Internet Files\Content.IE5\B31P5DZD\MC90034997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955" y="1226917"/>
            <a:ext cx="1801640" cy="8796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Janis\AppData\Local\Microsoft\Windows\Temporary Internet Files\Content.IE5\1IDWGCJ9\MP9102165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2819400"/>
            <a:ext cx="2299808" cy="15344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19696">
            <a:off x="6196943" y="3608248"/>
            <a:ext cx="1773793" cy="177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descr="C:\Users\Janis\AppData\Local\Microsoft\Windows\Temporary Internet Files\Content.IE5\QORRACLR\MC90021535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64775" y="4038600"/>
            <a:ext cx="798622" cy="11304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0" y="3575980"/>
            <a:ext cx="2139063" cy="236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7800" y="4419600"/>
            <a:ext cx="16002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76515">
            <a:off x="4500454" y="1184359"/>
            <a:ext cx="1178801" cy="22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C:\Users\Janis\AppData\Local\Microsoft\Windows\Temporary Internet Files\Content.IE5\B31P5DZD\MC900349979[1].wmf">
            <a:extLst>
              <a:ext uri="{FF2B5EF4-FFF2-40B4-BE49-F238E27FC236}">
                <a16:creationId xmlns:a16="http://schemas.microsoft.com/office/drawing/2014/main" id="{8E380902-541B-4700-A5F9-5CC1B21009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681727"/>
            <a:ext cx="1801640" cy="8796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56B2A2-0153-4D59-9A65-04A31508967C}"/>
              </a:ext>
            </a:extLst>
          </p:cNvPr>
          <p:cNvSpPr txBox="1"/>
          <p:nvPr/>
        </p:nvSpPr>
        <p:spPr>
          <a:xfrm>
            <a:off x="628587" y="6103727"/>
            <a:ext cx="5523022" cy="400110"/>
          </a:xfrm>
          <a:prstGeom prst="rect">
            <a:avLst/>
          </a:prstGeom>
          <a:noFill/>
        </p:spPr>
        <p:txBody>
          <a:bodyPr wrap="square" rtlCol="0">
            <a:spAutoFit/>
          </a:bodyPr>
          <a:lstStyle/>
          <a:p>
            <a:r>
              <a:rPr lang="en-US" sz="2000" dirty="0">
                <a:solidFill>
                  <a:schemeClr val="bg1"/>
                </a:solidFill>
              </a:rPr>
              <a:t>Book, game, CHAIR, blanket, flip flops… </a:t>
            </a:r>
          </a:p>
        </p:txBody>
      </p:sp>
      <p:pic>
        <p:nvPicPr>
          <p:cNvPr id="6" name="Picture 5">
            <a:extLst>
              <a:ext uri="{FF2B5EF4-FFF2-40B4-BE49-F238E27FC236}">
                <a16:creationId xmlns:a16="http://schemas.microsoft.com/office/drawing/2014/main" id="{01C414D8-A3DC-474F-9090-36255B28B0F9}"/>
              </a:ext>
            </a:extLst>
          </p:cNvPr>
          <p:cNvPicPr>
            <a:picLocks noChangeAspect="1"/>
          </p:cNvPicPr>
          <p:nvPr/>
        </p:nvPicPr>
        <p:blipFill>
          <a:blip r:embed="rId11"/>
          <a:stretch>
            <a:fillRect/>
          </a:stretch>
        </p:blipFill>
        <p:spPr>
          <a:xfrm>
            <a:off x="6012562" y="1681727"/>
            <a:ext cx="2969918" cy="1364962"/>
          </a:xfrm>
          <a:prstGeom prst="rect">
            <a:avLst/>
          </a:prstGeom>
        </p:spPr>
      </p:pic>
    </p:spTree>
    <p:extLst>
      <p:ext uri="{BB962C8B-B14F-4D97-AF65-F5344CB8AC3E}">
        <p14:creationId xmlns:p14="http://schemas.microsoft.com/office/powerpoint/2010/main" val="336768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normAutofit/>
          </a:bodyPr>
          <a:lstStyle/>
          <a:p>
            <a:r>
              <a:rPr lang="en-US" sz="6600" b="1" dirty="0">
                <a:effectLst>
                  <a:outerShdw blurRad="38100" dist="38100" dir="2700000" algn="tl">
                    <a:srgbClr val="000000">
                      <a:alpha val="43137"/>
                    </a:srgbClr>
                  </a:outerShdw>
                </a:effectLst>
              </a:rPr>
              <a:t>Meets</a:t>
            </a:r>
            <a:r>
              <a:rPr lang="en-US" sz="6000" b="1" dirty="0"/>
              <a:t>: Important Info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61843"/>
            <a:ext cx="7924801" cy="5831457"/>
          </a:xfrm>
          <a:prstGeom prst="rect">
            <a:avLst/>
          </a:prstGeom>
        </p:spPr>
      </p:pic>
    </p:spTree>
    <p:extLst>
      <p:ext uri="{BB962C8B-B14F-4D97-AF65-F5344CB8AC3E}">
        <p14:creationId xmlns:p14="http://schemas.microsoft.com/office/powerpoint/2010/main" val="3245199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normAutofit/>
          </a:bodyPr>
          <a:lstStyle/>
          <a:p>
            <a:r>
              <a:rPr lang="en-US" sz="6600" b="1" dirty="0">
                <a:effectLst>
                  <a:outerShdw blurRad="38100" dist="38100" dir="2700000" algn="tl">
                    <a:srgbClr val="000000">
                      <a:alpha val="43137"/>
                    </a:srgbClr>
                  </a:outerShdw>
                </a:effectLst>
              </a:rPr>
              <a:t>Meets</a:t>
            </a:r>
            <a:r>
              <a:rPr lang="en-US" sz="6000" b="1" dirty="0"/>
              <a:t>: Important Info</a:t>
            </a:r>
          </a:p>
        </p:txBody>
      </p:sp>
      <p:sp>
        <p:nvSpPr>
          <p:cNvPr id="3" name="TextBox 2"/>
          <p:cNvSpPr txBox="1"/>
          <p:nvPr/>
        </p:nvSpPr>
        <p:spPr>
          <a:xfrm>
            <a:off x="914400" y="1524000"/>
            <a:ext cx="73152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Have a question during the meet?</a:t>
            </a:r>
          </a:p>
          <a:p>
            <a:pPr marL="742950" lvl="1" indent="-285750">
              <a:buFont typeface="Arial" panose="020B0604020202020204" pitchFamily="34" charset="0"/>
              <a:buChar char="•"/>
            </a:pPr>
            <a:r>
              <a:rPr lang="en-US" sz="2800" dirty="0" smtClean="0"/>
              <a:t>Find a Board Member and ask for help</a:t>
            </a:r>
          </a:p>
          <a:p>
            <a:pPr marL="742950" lvl="1" indent="-285750">
              <a:buFont typeface="Arial" panose="020B0604020202020204" pitchFamily="34" charset="0"/>
              <a:buChar char="•"/>
            </a:pPr>
            <a:r>
              <a:rPr lang="en-US" sz="2800" dirty="0" smtClean="0"/>
              <a:t>Look for the lovely </a:t>
            </a:r>
            <a:r>
              <a:rPr lang="en-US" sz="2800" b="1" i="1" dirty="0" smtClean="0">
                <a:solidFill>
                  <a:srgbClr val="00B050"/>
                </a:solidFill>
              </a:rPr>
              <a:t>NEON GREEN SHIRTS</a:t>
            </a:r>
            <a:endParaRPr lang="en-US" sz="2800" b="1" i="1" dirty="0">
              <a:solidFill>
                <a:srgbClr val="00B050"/>
              </a:solidFill>
            </a:endParaRPr>
          </a:p>
        </p:txBody>
      </p:sp>
      <p:pic>
        <p:nvPicPr>
          <p:cNvPr id="4" name="Picture 3"/>
          <p:cNvPicPr>
            <a:picLocks noChangeAspect="1"/>
          </p:cNvPicPr>
          <p:nvPr/>
        </p:nvPicPr>
        <p:blipFill>
          <a:blip r:embed="rId3"/>
          <a:stretch>
            <a:fillRect/>
          </a:stretch>
        </p:blipFill>
        <p:spPr>
          <a:xfrm>
            <a:off x="4572000" y="3111801"/>
            <a:ext cx="2638487" cy="3063152"/>
          </a:xfrm>
          <a:prstGeom prst="rect">
            <a:avLst/>
          </a:prstGeom>
        </p:spPr>
      </p:pic>
      <p:pic>
        <p:nvPicPr>
          <p:cNvPr id="7" name="Picture 6"/>
          <p:cNvPicPr>
            <a:picLocks noChangeAspect="1"/>
          </p:cNvPicPr>
          <p:nvPr/>
        </p:nvPicPr>
        <p:blipFill>
          <a:blip r:embed="rId4"/>
          <a:stretch>
            <a:fillRect/>
          </a:stretch>
        </p:blipFill>
        <p:spPr>
          <a:xfrm>
            <a:off x="1828800" y="3196650"/>
            <a:ext cx="2495678" cy="2978303"/>
          </a:xfrm>
          <a:prstGeom prst="rect">
            <a:avLst/>
          </a:prstGeom>
        </p:spPr>
      </p:pic>
    </p:spTree>
    <p:extLst>
      <p:ext uri="{BB962C8B-B14F-4D97-AF65-F5344CB8AC3E}">
        <p14:creationId xmlns:p14="http://schemas.microsoft.com/office/powerpoint/2010/main" val="540917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normAutofit/>
          </a:bodyPr>
          <a:lstStyle/>
          <a:p>
            <a:r>
              <a:rPr lang="en-US" sz="7200" b="1" dirty="0">
                <a:effectLst>
                  <a:outerShdw blurRad="38100" dist="38100" dir="2700000" algn="tl">
                    <a:srgbClr val="000000">
                      <a:alpha val="43137"/>
                    </a:srgbClr>
                  </a:outerShdw>
                </a:effectLst>
              </a:rPr>
              <a:t>Social Events!</a:t>
            </a:r>
          </a:p>
        </p:txBody>
      </p:sp>
      <p:sp>
        <p:nvSpPr>
          <p:cNvPr id="4" name="Wave 3"/>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0374" y="1375874"/>
            <a:ext cx="8302625"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t>Kick Off Party – </a:t>
            </a:r>
            <a:r>
              <a:rPr lang="en-US" sz="2400" b="1" dirty="0" smtClean="0"/>
              <a:t>4/30 </a:t>
            </a:r>
            <a:r>
              <a:rPr lang="en-US" sz="2400" b="1" dirty="0"/>
              <a:t>– 4-7PM, Bella Mar</a:t>
            </a:r>
          </a:p>
          <a:p>
            <a:pPr marL="342900" indent="-342900">
              <a:buFont typeface="Arial" panose="020B0604020202020204" pitchFamily="34" charset="0"/>
              <a:buChar char="•"/>
            </a:pPr>
            <a:r>
              <a:rPr lang="en-US" sz="2400" b="1" dirty="0"/>
              <a:t>Movies in the Park – </a:t>
            </a:r>
            <a:r>
              <a:rPr lang="en-US" sz="2400" b="1" dirty="0" smtClean="0"/>
              <a:t>6/11 – Towne Square Park</a:t>
            </a:r>
            <a:endParaRPr lang="en-US" sz="2400" b="1" dirty="0"/>
          </a:p>
          <a:p>
            <a:pPr marL="342900" indent="-342900">
              <a:buFont typeface="Arial" panose="020B0604020202020204" pitchFamily="34" charset="0"/>
              <a:buChar char="•"/>
            </a:pPr>
            <a:r>
              <a:rPr lang="en-US" sz="2400" b="1" dirty="0"/>
              <a:t>Typhoon Texas Stars Day – </a:t>
            </a:r>
            <a:r>
              <a:rPr lang="en-US" sz="2400" b="1" dirty="0" smtClean="0"/>
              <a:t>6/25 </a:t>
            </a:r>
            <a:r>
              <a:rPr lang="en-US" sz="2400" b="1" dirty="0"/>
              <a:t>- Tentative</a:t>
            </a:r>
          </a:p>
          <a:p>
            <a:pPr marL="342900" indent="-342900">
              <a:buFont typeface="Arial" panose="020B0604020202020204" pitchFamily="34" charset="0"/>
              <a:buChar char="•"/>
            </a:pPr>
            <a:r>
              <a:rPr lang="en-US" sz="2400" b="1" dirty="0"/>
              <a:t>Star Award Banquets</a:t>
            </a:r>
          </a:p>
          <a:p>
            <a:pPr marL="800100" lvl="1" indent="-342900">
              <a:buFont typeface="Arial" panose="020B0604020202020204" pitchFamily="34" charset="0"/>
              <a:buChar char="•"/>
            </a:pPr>
            <a:r>
              <a:rPr lang="en-US" sz="2400" b="1" dirty="0"/>
              <a:t>Red –  </a:t>
            </a:r>
            <a:r>
              <a:rPr lang="en-US" sz="2400" b="1" dirty="0" smtClean="0"/>
              <a:t>7/11</a:t>
            </a:r>
            <a:endParaRPr lang="en-US" sz="2400" b="1" dirty="0"/>
          </a:p>
          <a:p>
            <a:pPr marL="800100" lvl="1" indent="-342900">
              <a:buFont typeface="Arial" panose="020B0604020202020204" pitchFamily="34" charset="0"/>
              <a:buChar char="•"/>
            </a:pPr>
            <a:r>
              <a:rPr lang="en-US" sz="2400" b="1" dirty="0"/>
              <a:t>Blue – </a:t>
            </a:r>
            <a:r>
              <a:rPr lang="en-US" sz="2400" b="1" dirty="0" smtClean="0"/>
              <a:t>7/10</a:t>
            </a:r>
            <a:endParaRPr lang="en-US" sz="2400" b="1" dirty="0"/>
          </a:p>
          <a:p>
            <a:pPr marL="800100" lvl="1"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You will receive future communication on all of these!</a:t>
            </a:r>
          </a:p>
          <a:p>
            <a:pPr marL="342900" indent="-342900">
              <a:buFont typeface="Arial" panose="020B0604020202020204" pitchFamily="34" charset="0"/>
              <a:buChar char="•"/>
            </a:pPr>
            <a:r>
              <a:rPr lang="en-US" sz="2400" b="1" dirty="0"/>
              <a:t>Please also check the website!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sp>
        <p:nvSpPr>
          <p:cNvPr id="7" name="TextBox 6"/>
          <p:cNvSpPr txBox="1"/>
          <p:nvPr/>
        </p:nvSpPr>
        <p:spPr>
          <a:xfrm>
            <a:off x="365235" y="5207692"/>
            <a:ext cx="6705599" cy="646331"/>
          </a:xfrm>
          <a:prstGeom prst="rect">
            <a:avLst/>
          </a:prstGeom>
          <a:noFill/>
        </p:spPr>
        <p:txBody>
          <a:bodyPr wrap="square" rtlCol="0">
            <a:spAutoFit/>
          </a:bodyPr>
          <a:lstStyle/>
          <a:p>
            <a:r>
              <a:rPr lang="en-US" dirty="0"/>
              <a:t>Check the website (</a:t>
            </a:r>
            <a:r>
              <a:rPr lang="en-US" dirty="0">
                <a:hlinkClick r:id="rId3"/>
              </a:rPr>
              <a:t>www.steinerstars.org</a:t>
            </a:r>
            <a:r>
              <a:rPr lang="en-US" dirty="0"/>
              <a:t>) for updates on more social events!</a:t>
            </a:r>
          </a:p>
        </p:txBody>
      </p:sp>
      <p:sp>
        <p:nvSpPr>
          <p:cNvPr id="7170" name="AutoShape 2" descr="Image result for MMMPanada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Image result for MMMPanada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Logo&#10;&#10;Description automatically generated">
            <a:extLst>
              <a:ext uri="{FF2B5EF4-FFF2-40B4-BE49-F238E27FC236}">
                <a16:creationId xmlns:a16="http://schemas.microsoft.com/office/drawing/2014/main" id="{061E34AD-95A0-5444-B4D0-DDB03AA65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868383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r>
              <a:rPr lang="en-US" sz="6000" b="1" dirty="0">
                <a:effectLst>
                  <a:outerShdw blurRad="38100" dist="38100" dir="2700000" algn="tl">
                    <a:srgbClr val="000000">
                      <a:alpha val="43137"/>
                    </a:srgbClr>
                  </a:outerShdw>
                </a:effectLst>
              </a:rPr>
              <a:t>Stars &amp; the Community</a:t>
            </a:r>
          </a:p>
        </p:txBody>
      </p:sp>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100" y="1615440"/>
            <a:ext cx="2171700" cy="94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2819400"/>
            <a:ext cx="8077200" cy="2968505"/>
          </a:xfrm>
          <a:prstGeom prst="rect">
            <a:avLst/>
          </a:prstGeom>
          <a:noFill/>
        </p:spPr>
        <p:txBody>
          <a:bodyPr wrap="square" rtlCol="0">
            <a:spAutoFit/>
          </a:bodyPr>
          <a:lstStyle/>
          <a:p>
            <a:pPr marL="285750" indent="-285750">
              <a:spcAft>
                <a:spcPts val="600"/>
              </a:spcAft>
              <a:buFont typeface="Arial" pitchFamily="34" charset="0"/>
              <a:buChar char="•"/>
            </a:pPr>
            <a:r>
              <a:rPr lang="en-US" sz="2000" dirty="0"/>
              <a:t>Respect our Bella Mar neighbors – ABIDE by parking restrictions. Take the shuttle when available.</a:t>
            </a:r>
          </a:p>
          <a:p>
            <a:pPr marL="285750" indent="-285750">
              <a:lnSpc>
                <a:spcPct val="150000"/>
              </a:lnSpc>
              <a:spcAft>
                <a:spcPts val="600"/>
              </a:spcAft>
              <a:buFont typeface="Arial" pitchFamily="34" charset="0"/>
              <a:buChar char="•"/>
            </a:pPr>
            <a:r>
              <a:rPr lang="en-US" sz="2000" dirty="0"/>
              <a:t>Carpool, ride bikes, or walk whenever possible.</a:t>
            </a:r>
          </a:p>
          <a:p>
            <a:pPr marL="285750" indent="-285750">
              <a:lnSpc>
                <a:spcPct val="150000"/>
              </a:lnSpc>
              <a:spcAft>
                <a:spcPts val="600"/>
              </a:spcAft>
              <a:buFont typeface="Arial" pitchFamily="34" charset="0"/>
              <a:buChar char="•"/>
            </a:pPr>
            <a:r>
              <a:rPr lang="en-US" sz="2000" b="1" dirty="0"/>
              <a:t>Help keep Bella Mar clean!</a:t>
            </a:r>
          </a:p>
          <a:p>
            <a:pPr marL="285750" indent="-285750">
              <a:spcAft>
                <a:spcPts val="600"/>
              </a:spcAft>
              <a:buFont typeface="Arial" pitchFamily="34" charset="0"/>
              <a:buChar char="•"/>
            </a:pPr>
            <a:r>
              <a:rPr lang="en-US" sz="2000" dirty="0"/>
              <a:t>Be an ambassador for our organization – invite friends &amp; neighbors to watch meets.</a:t>
            </a:r>
          </a:p>
          <a:p>
            <a:pPr marL="285750" indent="-285750">
              <a:lnSpc>
                <a:spcPct val="150000"/>
              </a:lnSpc>
              <a:spcAft>
                <a:spcPts val="600"/>
              </a:spcAft>
              <a:buFont typeface="Arial" pitchFamily="34" charset="0"/>
              <a:buChar char="•"/>
            </a:pPr>
            <a:r>
              <a:rPr lang="en-US" sz="2000" b="1" dirty="0"/>
              <a:t>Remind others that STARS are Steiner Ranch residents</a:t>
            </a:r>
            <a:r>
              <a:rPr lang="en-US" sz="2000" dirty="0"/>
              <a:t>.</a:t>
            </a:r>
          </a:p>
        </p:txBody>
      </p:sp>
      <p:pic>
        <p:nvPicPr>
          <p:cNvPr id="8" name="Picture 7" descr="Logo&#10;&#10;Description automatically generated">
            <a:extLst>
              <a:ext uri="{FF2B5EF4-FFF2-40B4-BE49-F238E27FC236}">
                <a16:creationId xmlns:a16="http://schemas.microsoft.com/office/drawing/2014/main" id="{0434A784-6007-3C4D-9EF0-6CD5294C56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701" y="1206500"/>
            <a:ext cx="2108200" cy="1612900"/>
          </a:xfrm>
          <a:prstGeom prst="rect">
            <a:avLst/>
          </a:prstGeom>
        </p:spPr>
      </p:pic>
    </p:spTree>
    <p:extLst>
      <p:ext uri="{BB962C8B-B14F-4D97-AF65-F5344CB8AC3E}">
        <p14:creationId xmlns:p14="http://schemas.microsoft.com/office/powerpoint/2010/main" val="287896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772400" cy="1470025"/>
          </a:xfrm>
        </p:spPr>
        <p:txBody>
          <a:bodyPr>
            <a:normAutofit/>
          </a:bodyPr>
          <a:lstStyle/>
          <a:p>
            <a:r>
              <a:rPr lang="en-US" sz="6000" b="1" dirty="0">
                <a:effectLst>
                  <a:outerShdw blurRad="38100" dist="38100" dir="2700000" algn="tl">
                    <a:srgbClr val="000000">
                      <a:alpha val="43137"/>
                    </a:srgbClr>
                  </a:outerShdw>
                </a:effectLst>
              </a:rPr>
              <a:t>Show your STARS pride!</a:t>
            </a:r>
          </a:p>
        </p:txBody>
      </p:sp>
      <p:sp>
        <p:nvSpPr>
          <p:cNvPr id="4" name="Wave 3"/>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913" y="1447800"/>
            <a:ext cx="623728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160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465" y="94593"/>
            <a:ext cx="7772400" cy="838200"/>
          </a:xfrm>
        </p:spPr>
        <p:txBody>
          <a:bodyPr>
            <a:normAutofit fontScale="90000"/>
          </a:bodyPr>
          <a:lstStyle/>
          <a:p>
            <a:r>
              <a:rPr lang="en-US" sz="6000" b="1" dirty="0">
                <a:effectLst>
                  <a:outerShdw blurRad="38100" dist="38100" dir="2700000" algn="tl">
                    <a:srgbClr val="000000">
                      <a:alpha val="43137"/>
                    </a:srgbClr>
                  </a:outerShdw>
                </a:effectLst>
              </a:rPr>
              <a:t>FAQs</a:t>
            </a:r>
          </a:p>
        </p:txBody>
      </p:sp>
      <p:sp>
        <p:nvSpPr>
          <p:cNvPr id="4" name="Wave 3"/>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932793"/>
            <a:ext cx="8305800" cy="5010807"/>
          </a:xfrm>
          <a:prstGeom prst="rect">
            <a:avLst/>
          </a:prstGeom>
          <a:noFill/>
        </p:spPr>
        <p:txBody>
          <a:bodyPr wrap="square" rtlCol="0">
            <a:normAutofit lnSpcReduction="10000"/>
          </a:bodyPr>
          <a:lstStyle/>
          <a:p>
            <a:pPr marL="342900" indent="-342900">
              <a:buFont typeface="+mj-lt"/>
              <a:buAutoNum type="arabicPeriod"/>
            </a:pPr>
            <a:r>
              <a:rPr lang="en-US" b="1" dirty="0"/>
              <a:t>What are the minimum swimmer requirements to participate? </a:t>
            </a:r>
          </a:p>
          <a:p>
            <a:pPr marL="800100" lvl="1" indent="-342900">
              <a:buFont typeface="+mj-lt"/>
              <a:buAutoNum type="alphaLcPeriod"/>
            </a:pPr>
            <a:r>
              <a:rPr lang="en-US" dirty="0"/>
              <a:t>A swimmer must be able to make it across the length of the pool </a:t>
            </a:r>
            <a:r>
              <a:rPr lang="en-US" dirty="0" smtClean="0"/>
              <a:t>unaided.</a:t>
            </a:r>
            <a:r>
              <a:rPr lang="en-US" dirty="0" smtClean="0"/>
              <a:t> </a:t>
            </a:r>
            <a:r>
              <a:rPr lang="en-US" dirty="0"/>
              <a:t>The swimmer cannot hang on the lane line or touch the bottom of the pool. </a:t>
            </a:r>
          </a:p>
          <a:p>
            <a:pPr marL="800100" lvl="1" indent="-342900">
              <a:buFont typeface="+mj-lt"/>
              <a:buAutoNum type="alphaLcPeriod"/>
            </a:pPr>
            <a:r>
              <a:rPr lang="en-US" dirty="0"/>
              <a:t>A swimmer must be willing to go on the deck without his/her parents.</a:t>
            </a:r>
          </a:p>
          <a:p>
            <a:pPr marL="800100" lvl="1" indent="-342900">
              <a:spcAft>
                <a:spcPts val="600"/>
              </a:spcAft>
              <a:buFont typeface="+mj-lt"/>
              <a:buAutoNum type="alphaLcPeriod"/>
            </a:pPr>
            <a:r>
              <a:rPr lang="en-US" dirty="0"/>
              <a:t>A swimmer must be willing to jump in the water.</a:t>
            </a:r>
          </a:p>
          <a:p>
            <a:pPr marL="342900" indent="-342900">
              <a:spcAft>
                <a:spcPts val="600"/>
              </a:spcAft>
              <a:buFont typeface="+mj-lt"/>
              <a:buAutoNum type="arabicPeriod"/>
            </a:pPr>
            <a:r>
              <a:rPr lang="en-US" b="1" dirty="0"/>
              <a:t>What type of suit should my swimmer wear to practice? </a:t>
            </a:r>
          </a:p>
          <a:p>
            <a:pPr marL="800100" lvl="1" indent="-342900">
              <a:spcAft>
                <a:spcPts val="600"/>
              </a:spcAft>
              <a:buFont typeface="+mj-lt"/>
              <a:buAutoNum type="alphaLcPeriod"/>
            </a:pPr>
            <a:r>
              <a:rPr lang="en-US" dirty="0"/>
              <a:t>To keep the team suit in good condition, we recommend getting a second suit for practice. The suit needs to be a “competition” suit. For girls, that means a “racing” one piece…no </a:t>
            </a:r>
            <a:r>
              <a:rPr lang="en-US" dirty="0" err="1"/>
              <a:t>tankini</a:t>
            </a:r>
            <a:r>
              <a:rPr lang="en-US" dirty="0"/>
              <a:t> or bikini. For boys, that means jammers…no board shirts. No swim shirts for boys or girls.</a:t>
            </a:r>
          </a:p>
          <a:p>
            <a:pPr marL="342900" indent="-342900">
              <a:spcAft>
                <a:spcPts val="600"/>
              </a:spcAft>
              <a:buFont typeface="+mj-lt"/>
              <a:buAutoNum type="arabicPeriod"/>
            </a:pPr>
            <a:r>
              <a:rPr lang="en-US" b="1" dirty="0"/>
              <a:t>What is required to be considered a returning family? </a:t>
            </a:r>
          </a:p>
          <a:p>
            <a:pPr marL="800100" lvl="1" indent="-342900">
              <a:spcAft>
                <a:spcPts val="600"/>
              </a:spcAft>
              <a:buFont typeface="+mj-lt"/>
              <a:buAutoNum type="alphaLcPeriod"/>
            </a:pPr>
            <a:r>
              <a:rPr lang="en-US" dirty="0"/>
              <a:t>A swimmer must swim in three meets. </a:t>
            </a:r>
          </a:p>
          <a:p>
            <a:pPr marL="800100" lvl="1" indent="-342900">
              <a:spcAft>
                <a:spcPts val="600"/>
              </a:spcAft>
              <a:buFont typeface="+mj-lt"/>
              <a:buAutoNum type="alphaLcPeriod"/>
            </a:pPr>
            <a:r>
              <a:rPr lang="en-US" dirty="0"/>
              <a:t>The family must complete a minimum of </a:t>
            </a:r>
            <a:r>
              <a:rPr lang="en-US" dirty="0" smtClean="0"/>
              <a:t>eight volunteer credits.</a:t>
            </a:r>
            <a:endParaRPr lang="en-US" dirty="0"/>
          </a:p>
          <a:p>
            <a:pPr marL="342900" indent="-342900">
              <a:spcAft>
                <a:spcPts val="600"/>
              </a:spcAft>
              <a:buFont typeface="+mj-lt"/>
              <a:buAutoNum type="arabicPeriod"/>
            </a:pPr>
            <a:r>
              <a:rPr lang="en-US" b="1" dirty="0"/>
              <a:t>What is the order of events at a meet? </a:t>
            </a:r>
          </a:p>
          <a:p>
            <a:pPr marL="800100" lvl="1" indent="-342900">
              <a:spcAft>
                <a:spcPts val="600"/>
              </a:spcAft>
              <a:buFont typeface="+mj-lt"/>
              <a:buAutoNum type="alphaLcPeriod"/>
            </a:pPr>
            <a:r>
              <a:rPr lang="en-US" dirty="0"/>
              <a:t>6U free relays, 7/8-15/17 medley relays, individual events, 7/8-15/17 free relays.</a:t>
            </a:r>
          </a:p>
        </p:txBody>
      </p:sp>
    </p:spTree>
    <p:extLst>
      <p:ext uri="{BB962C8B-B14F-4D97-AF65-F5344CB8AC3E}">
        <p14:creationId xmlns:p14="http://schemas.microsoft.com/office/powerpoint/2010/main" val="380319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152400"/>
            <a:ext cx="7772400" cy="914400"/>
          </a:xfrm>
        </p:spPr>
        <p:txBody>
          <a:bodyPr>
            <a:normAutofit fontScale="90000"/>
          </a:bodyPr>
          <a:lstStyle/>
          <a:p>
            <a:r>
              <a:rPr lang="en-US" sz="6000" b="1" dirty="0">
                <a:effectLst>
                  <a:outerShdw blurRad="38100" dist="38100" dir="2700000" algn="tl">
                    <a:srgbClr val="000000">
                      <a:alpha val="43137"/>
                    </a:srgbClr>
                  </a:outerShdw>
                </a:effectLst>
              </a:rPr>
              <a:t>FAQs</a:t>
            </a:r>
          </a:p>
        </p:txBody>
      </p:sp>
      <p:sp>
        <p:nvSpPr>
          <p:cNvPr id="8" name="TextBox 7"/>
          <p:cNvSpPr txBox="1"/>
          <p:nvPr/>
        </p:nvSpPr>
        <p:spPr>
          <a:xfrm>
            <a:off x="609600" y="1143000"/>
            <a:ext cx="8001000" cy="4800600"/>
          </a:xfrm>
          <a:prstGeom prst="rect">
            <a:avLst/>
          </a:prstGeom>
          <a:noFill/>
        </p:spPr>
        <p:txBody>
          <a:bodyPr wrap="square" rtlCol="0">
            <a:normAutofit fontScale="92500" lnSpcReduction="10000"/>
          </a:bodyPr>
          <a:lstStyle/>
          <a:p>
            <a:pPr marL="342900" indent="-342900">
              <a:spcAft>
                <a:spcPts val="600"/>
              </a:spcAft>
              <a:buFont typeface="+mj-lt"/>
              <a:buAutoNum type="arabicPeriod" startAt="5"/>
            </a:pPr>
            <a:r>
              <a:rPr lang="en-US" b="1" dirty="0"/>
              <a:t>How are the heats organized?  </a:t>
            </a:r>
          </a:p>
          <a:p>
            <a:pPr marL="800100" lvl="1" indent="-342900">
              <a:spcAft>
                <a:spcPts val="600"/>
              </a:spcAft>
              <a:buFont typeface="+mj-lt"/>
              <a:buAutoNum type="alphaLcPeriod"/>
            </a:pPr>
            <a:r>
              <a:rPr lang="en-US" dirty="0"/>
              <a:t>Swimmers are assigned to heats according to their times. </a:t>
            </a:r>
          </a:p>
          <a:p>
            <a:pPr marL="1314450" lvl="2" indent="-400050">
              <a:spcAft>
                <a:spcPts val="600"/>
              </a:spcAft>
              <a:buFont typeface="+mj-lt"/>
              <a:buAutoNum type="romanLcPeriod"/>
            </a:pPr>
            <a:r>
              <a:rPr lang="en-US" dirty="0"/>
              <a:t>This gives each swimmer the opportunity to win his/her heat. </a:t>
            </a:r>
          </a:p>
          <a:p>
            <a:pPr marL="1314450" lvl="2" indent="-400050">
              <a:spcAft>
                <a:spcPts val="600"/>
              </a:spcAft>
              <a:buFont typeface="+mj-lt"/>
              <a:buAutoNum type="romanLcPeriod"/>
            </a:pPr>
            <a:r>
              <a:rPr lang="en-US" dirty="0"/>
              <a:t>The exception is when a swimmer does not have a time. </a:t>
            </a:r>
          </a:p>
          <a:p>
            <a:pPr marL="800100" lvl="1" indent="-342900">
              <a:spcAft>
                <a:spcPts val="600"/>
              </a:spcAft>
              <a:buFont typeface="+mj-lt"/>
              <a:buAutoNum type="alphaLcPeriod"/>
            </a:pPr>
            <a:r>
              <a:rPr lang="en-US" dirty="0"/>
              <a:t>Time improvement ribbons are given each time a swimmer improves his/her time in an event.</a:t>
            </a:r>
          </a:p>
          <a:p>
            <a:pPr marL="342900" indent="-342900">
              <a:spcAft>
                <a:spcPts val="600"/>
              </a:spcAft>
              <a:buFont typeface="+mj-lt"/>
              <a:buAutoNum type="arabicPeriod" startAt="5"/>
            </a:pPr>
            <a:r>
              <a:rPr lang="en-US" b="1" dirty="0"/>
              <a:t>How do I sign up for volunteer shifts? </a:t>
            </a:r>
          </a:p>
          <a:p>
            <a:pPr marL="800100" lvl="1" indent="-342900">
              <a:spcAft>
                <a:spcPts val="600"/>
              </a:spcAft>
              <a:buFont typeface="+mj-lt"/>
              <a:buAutoNum type="alphaLcPeriod"/>
            </a:pPr>
            <a:r>
              <a:rPr lang="en-US" dirty="0"/>
              <a:t>The team uses </a:t>
            </a:r>
            <a:r>
              <a:rPr lang="en-US" dirty="0" err="1"/>
              <a:t>Swimtopia</a:t>
            </a:r>
            <a:r>
              <a:rPr lang="en-US" dirty="0"/>
              <a:t> to sign-up for volunteer jobs. </a:t>
            </a:r>
          </a:p>
          <a:p>
            <a:pPr marL="800100" lvl="1" indent="-342900">
              <a:spcAft>
                <a:spcPts val="600"/>
              </a:spcAft>
              <a:buFont typeface="+mj-lt"/>
              <a:buAutoNum type="alphaLcPeriod"/>
            </a:pPr>
            <a:r>
              <a:rPr lang="en-US" dirty="0"/>
              <a:t>Volunteer coordinators will notify you when the sign-up is open.</a:t>
            </a:r>
          </a:p>
          <a:p>
            <a:pPr marL="342900" indent="-342900">
              <a:spcAft>
                <a:spcPts val="600"/>
              </a:spcAft>
              <a:buFont typeface="+mj-lt"/>
              <a:buAutoNum type="arabicPeriod" startAt="5"/>
            </a:pPr>
            <a:r>
              <a:rPr lang="en-US" b="1" dirty="0"/>
              <a:t>Will I receive training for my volunteer position? </a:t>
            </a:r>
          </a:p>
          <a:p>
            <a:pPr marL="800100" lvl="1" indent="-342900">
              <a:spcAft>
                <a:spcPts val="600"/>
              </a:spcAft>
              <a:buFont typeface="+mj-lt"/>
              <a:buAutoNum type="alphaLcPeriod"/>
            </a:pPr>
            <a:r>
              <a:rPr lang="en-US" dirty="0"/>
              <a:t>There is on-the-job training for the majority of the positions. </a:t>
            </a:r>
          </a:p>
          <a:p>
            <a:pPr marL="800100" lvl="1" indent="-342900">
              <a:spcAft>
                <a:spcPts val="600"/>
              </a:spcAft>
              <a:buFont typeface="+mj-lt"/>
              <a:buAutoNum type="alphaLcPeriod"/>
            </a:pPr>
            <a:r>
              <a:rPr lang="en-US" dirty="0"/>
              <a:t>There are specific positions (stroke judge, exchange judge, meet director) which require circuit approved training.</a:t>
            </a:r>
          </a:p>
          <a:p>
            <a:pPr marL="342900" indent="-342900">
              <a:spcAft>
                <a:spcPts val="600"/>
              </a:spcAft>
              <a:buFont typeface="+mj-lt"/>
              <a:buAutoNum type="arabicPeriod" startAt="5"/>
            </a:pPr>
            <a:r>
              <a:rPr lang="en-US" b="1" dirty="0"/>
              <a:t>There is a great deal of information on our websites.  </a:t>
            </a:r>
            <a:r>
              <a:rPr lang="en-US" dirty="0"/>
              <a:t>Specifically, refer to the “</a:t>
            </a:r>
            <a:r>
              <a:rPr lang="en-US" b="1" dirty="0"/>
              <a:t>Resources</a:t>
            </a:r>
            <a:r>
              <a:rPr lang="en-US" dirty="0"/>
              <a:t>” on </a:t>
            </a:r>
            <a:r>
              <a:rPr lang="en-US" dirty="0">
                <a:hlinkClick r:id="rId3"/>
              </a:rPr>
              <a:t>www.steinerstars.org</a:t>
            </a:r>
            <a:r>
              <a:rPr lang="en-US" dirty="0"/>
              <a:t> or “</a:t>
            </a:r>
            <a:r>
              <a:rPr lang="en-US" b="1" dirty="0"/>
              <a:t>FAQs</a:t>
            </a:r>
            <a:r>
              <a:rPr lang="en-US" dirty="0"/>
              <a:t>” on the Red and Blue Team pages </a:t>
            </a:r>
            <a:r>
              <a:rPr lang="en-US" dirty="0">
                <a:hlinkClick r:id="rId4"/>
              </a:rPr>
              <a:t>https://steinerred.swimtopia.com</a:t>
            </a:r>
            <a:r>
              <a:rPr lang="en-US" dirty="0"/>
              <a:t> &amp; </a:t>
            </a:r>
            <a:r>
              <a:rPr lang="en-US" dirty="0">
                <a:hlinkClick r:id="rId5"/>
              </a:rPr>
              <a:t>https://steinerblue.swimtopia.com</a:t>
            </a:r>
            <a:endParaRPr lang="en-US" dirty="0"/>
          </a:p>
        </p:txBody>
      </p:sp>
    </p:spTree>
    <p:extLst>
      <p:ext uri="{BB962C8B-B14F-4D97-AF65-F5344CB8AC3E}">
        <p14:creationId xmlns:p14="http://schemas.microsoft.com/office/powerpoint/2010/main" val="285885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772400" cy="1470025"/>
          </a:xfrm>
        </p:spPr>
        <p:txBody>
          <a:bodyPr>
            <a:normAutofit/>
          </a:bodyPr>
          <a:lstStyle/>
          <a:p>
            <a:r>
              <a:rPr lang="en-US" sz="7200" b="1" dirty="0">
                <a:effectLst>
                  <a:outerShdw blurRad="38100" dist="38100" dir="2700000" algn="tl">
                    <a:srgbClr val="000000">
                      <a:alpha val="43137"/>
                    </a:srgbClr>
                  </a:outerShdw>
                </a:effectLst>
              </a:rPr>
              <a:t>Why We Swim…</a:t>
            </a:r>
          </a:p>
        </p:txBody>
      </p:sp>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533400" y="1676400"/>
            <a:ext cx="8153400" cy="3785652"/>
          </a:xfrm>
          <a:prstGeom prst="rect">
            <a:avLst/>
          </a:prstGeom>
          <a:noFill/>
        </p:spPr>
        <p:txBody>
          <a:bodyPr wrap="square" rtlCol="0">
            <a:spAutoFit/>
          </a:bodyPr>
          <a:lstStyle/>
          <a:p>
            <a:pPr marL="342900" indent="-342900">
              <a:lnSpc>
                <a:spcPct val="150000"/>
              </a:lnSpc>
              <a:buFont typeface="Arial" pitchFamily="34" charset="0"/>
              <a:buChar char="•"/>
            </a:pPr>
            <a:r>
              <a:rPr lang="en-US" sz="2400" dirty="0"/>
              <a:t>It’s GREAT exercise!</a:t>
            </a:r>
          </a:p>
          <a:p>
            <a:pPr marL="342900" indent="-342900">
              <a:lnSpc>
                <a:spcPct val="150000"/>
              </a:lnSpc>
              <a:buFont typeface="Arial" pitchFamily="34" charset="0"/>
              <a:buChar char="•"/>
            </a:pPr>
            <a:r>
              <a:rPr lang="en-US" sz="2400" dirty="0"/>
              <a:t>We learn about competitive swimming, new strokes and try new events</a:t>
            </a:r>
          </a:p>
          <a:p>
            <a:pPr marL="342900" indent="-342900">
              <a:lnSpc>
                <a:spcPct val="150000"/>
              </a:lnSpc>
              <a:buFont typeface="Arial" pitchFamily="34" charset="0"/>
              <a:buChar char="•"/>
            </a:pPr>
            <a:r>
              <a:rPr lang="en-US" sz="2400" dirty="0"/>
              <a:t>IT’S </a:t>
            </a:r>
            <a:r>
              <a:rPr lang="en-US" sz="2400" b="1" dirty="0"/>
              <a:t>FUN</a:t>
            </a:r>
            <a:r>
              <a:rPr lang="en-US" sz="2400" dirty="0"/>
              <a:t> and make new friends!</a:t>
            </a:r>
          </a:p>
          <a:p>
            <a:pPr marL="342900" indent="-342900">
              <a:lnSpc>
                <a:spcPct val="150000"/>
              </a:lnSpc>
              <a:buFont typeface="Arial" pitchFamily="34" charset="0"/>
              <a:buChar char="•"/>
            </a:pPr>
            <a:r>
              <a:rPr lang="en-US" sz="2400" dirty="0"/>
              <a:t>We learn sportsmanship and teamwork.</a:t>
            </a:r>
          </a:p>
          <a:p>
            <a:pPr marL="342900" indent="-342900">
              <a:lnSpc>
                <a:spcPct val="150000"/>
              </a:lnSpc>
              <a:buFont typeface="Arial" pitchFamily="34" charset="0"/>
              <a:buChar char="•"/>
            </a:pPr>
            <a:r>
              <a:rPr lang="en-US" sz="2400" dirty="0"/>
              <a:t>We learn self-discipline &amp; CONFIDENCE!</a:t>
            </a:r>
          </a:p>
          <a:p>
            <a:pPr marL="342900" indent="-342900">
              <a:buFont typeface="Arial" pitchFamily="34" charset="0"/>
              <a:buChar char="•"/>
            </a:pPr>
            <a:endParaRPr lang="en-US" sz="2400" dirty="0"/>
          </a:p>
        </p:txBody>
      </p:sp>
      <p:pic>
        <p:nvPicPr>
          <p:cNvPr id="6" name="Picture 5" descr="Logo&#10;&#10;Description automatically generated">
            <a:extLst>
              <a:ext uri="{FF2B5EF4-FFF2-40B4-BE49-F238E27FC236}">
                <a16:creationId xmlns:a16="http://schemas.microsoft.com/office/drawing/2014/main" id="{3248A59A-B845-D14F-A06A-6077DF3309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3444656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24000"/>
            <a:ext cx="2590800" cy="119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33400" y="1447800"/>
            <a:ext cx="7772400" cy="1470025"/>
          </a:xfrm>
        </p:spPr>
        <p:txBody>
          <a:bodyPr>
            <a:normAutofit fontScale="90000"/>
          </a:bodyPr>
          <a:lstStyle/>
          <a:p>
            <a:r>
              <a:rPr lang="en-US" sz="6000" b="1" dirty="0">
                <a:effectLst>
                  <a:outerShdw blurRad="38100" dist="38100" dir="2700000" algn="tl">
                    <a:srgbClr val="000000">
                      <a:alpha val="43137"/>
                    </a:srgbClr>
                  </a:outerShdw>
                </a:effectLst>
              </a:rPr>
              <a:t>Welcome to the </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family!!</a:t>
            </a:r>
          </a:p>
        </p:txBody>
      </p:sp>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914400" y="3962400"/>
            <a:ext cx="6819900" cy="1200329"/>
          </a:xfrm>
          <a:prstGeom prst="rect">
            <a:avLst/>
          </a:prstGeom>
          <a:noFill/>
        </p:spPr>
        <p:txBody>
          <a:bodyPr wrap="square" rtlCol="0">
            <a:spAutoFit/>
          </a:bodyPr>
          <a:lstStyle/>
          <a:p>
            <a:pPr algn="ctr"/>
            <a:r>
              <a:rPr lang="en-US" sz="7200" b="1" dirty="0"/>
              <a:t>Q&amp;A</a:t>
            </a:r>
          </a:p>
        </p:txBody>
      </p:sp>
      <p:pic>
        <p:nvPicPr>
          <p:cNvPr id="6" name="Picture 5" descr="Logo&#10;&#10;Description automatically generated">
            <a:extLst>
              <a:ext uri="{FF2B5EF4-FFF2-40B4-BE49-F238E27FC236}">
                <a16:creationId xmlns:a16="http://schemas.microsoft.com/office/drawing/2014/main" id="{91C2D360-E08D-2745-86C4-D4C1BB6D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545" y="4330700"/>
            <a:ext cx="2108200" cy="1612900"/>
          </a:xfrm>
          <a:prstGeom prst="rect">
            <a:avLst/>
          </a:prstGeom>
        </p:spPr>
      </p:pic>
      <p:pic>
        <p:nvPicPr>
          <p:cNvPr id="7" name="Picture 6" descr="Logo&#10;&#10;Description automatically generated">
            <a:extLst>
              <a:ext uri="{FF2B5EF4-FFF2-40B4-BE49-F238E27FC236}">
                <a16:creationId xmlns:a16="http://schemas.microsoft.com/office/drawing/2014/main" id="{B6E24996-2A2E-624F-A600-ADB846066D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289573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7200" b="1" dirty="0">
                <a:effectLst>
                  <a:outerShdw blurRad="38100" dist="38100" dir="2700000" algn="tl">
                    <a:srgbClr val="000000">
                      <a:alpha val="43137"/>
                    </a:srgbClr>
                  </a:outerShdw>
                </a:effectLst>
              </a:rPr>
              <a:t>STARS Coaches!</a:t>
            </a:r>
          </a:p>
        </p:txBody>
      </p:sp>
      <p:sp>
        <p:nvSpPr>
          <p:cNvPr id="5" name="TextBox 4"/>
          <p:cNvSpPr txBox="1"/>
          <p:nvPr/>
        </p:nvSpPr>
        <p:spPr>
          <a:xfrm>
            <a:off x="531920" y="1540579"/>
            <a:ext cx="4876800" cy="461665"/>
          </a:xfrm>
          <a:prstGeom prst="rect">
            <a:avLst/>
          </a:prstGeom>
          <a:noFill/>
        </p:spPr>
        <p:txBody>
          <a:bodyPr wrap="square" rtlCol="0">
            <a:spAutoFit/>
          </a:bodyPr>
          <a:lstStyle/>
          <a:p>
            <a:r>
              <a:rPr lang="en-US" sz="2400" b="1" dirty="0">
                <a:solidFill>
                  <a:srgbClr val="0070C0"/>
                </a:solidFill>
              </a:rPr>
              <a:t>BLUE</a:t>
            </a:r>
            <a:r>
              <a:rPr lang="en-US" sz="2400" b="1" dirty="0">
                <a:solidFill>
                  <a:srgbClr val="FF0000"/>
                </a:solidFill>
              </a:rPr>
              <a:t> </a:t>
            </a:r>
            <a:r>
              <a:rPr lang="en-US" sz="2400" b="1" dirty="0"/>
              <a:t>Team Head Coach: Jeff Fellows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1806" y="1784549"/>
            <a:ext cx="3124994" cy="23437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7" name="Wave 6"/>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2088403"/>
            <a:ext cx="5334000" cy="3785652"/>
          </a:xfrm>
          <a:prstGeom prst="rect">
            <a:avLst/>
          </a:prstGeom>
          <a:noFill/>
        </p:spPr>
        <p:txBody>
          <a:bodyPr wrap="square" rtlCol="0">
            <a:spAutoFit/>
          </a:bodyPr>
          <a:lstStyle/>
          <a:p>
            <a:pPr marL="342900" indent="-342900">
              <a:lnSpc>
                <a:spcPct val="200000"/>
              </a:lnSpc>
              <a:buFont typeface="Arial" pitchFamily="34" charset="0"/>
              <a:buChar char="•"/>
            </a:pPr>
            <a:r>
              <a:rPr lang="en-US" sz="2000" dirty="0"/>
              <a:t>Head Coach of Blue Stars since 2014</a:t>
            </a:r>
          </a:p>
          <a:p>
            <a:pPr marL="342900" indent="-342900">
              <a:lnSpc>
                <a:spcPct val="200000"/>
              </a:lnSpc>
              <a:buFont typeface="Arial" pitchFamily="34" charset="0"/>
              <a:buChar char="•"/>
            </a:pPr>
            <a:r>
              <a:rPr lang="en-US" sz="2000" dirty="0"/>
              <a:t>Former Longhorn Aquatics swimmer</a:t>
            </a:r>
          </a:p>
          <a:p>
            <a:pPr marL="342900" indent="-342900">
              <a:lnSpc>
                <a:spcPct val="200000"/>
              </a:lnSpc>
              <a:buFont typeface="Arial" pitchFamily="34" charset="0"/>
              <a:buChar char="•"/>
            </a:pPr>
            <a:r>
              <a:rPr lang="en-US" sz="2000" dirty="0"/>
              <a:t>Attended Junior Nationals</a:t>
            </a:r>
          </a:p>
          <a:p>
            <a:pPr marL="342900" indent="-342900">
              <a:lnSpc>
                <a:spcPct val="200000"/>
              </a:lnSpc>
              <a:buFont typeface="Arial" pitchFamily="34" charset="0"/>
              <a:buChar char="•"/>
            </a:pPr>
            <a:r>
              <a:rPr lang="en-US" sz="2000" dirty="0"/>
              <a:t>Denison University Men’s Team Captain</a:t>
            </a:r>
          </a:p>
          <a:p>
            <a:pPr marL="342900" indent="-342900">
              <a:lnSpc>
                <a:spcPct val="200000"/>
              </a:lnSpc>
              <a:buFont typeface="Arial" pitchFamily="34" charset="0"/>
              <a:buChar char="•"/>
            </a:pPr>
            <a:r>
              <a:rPr lang="en-US" sz="2000" dirty="0"/>
              <a:t>7-time individual All-American</a:t>
            </a:r>
          </a:p>
          <a:p>
            <a:pPr marL="342900" indent="-342900">
              <a:lnSpc>
                <a:spcPct val="200000"/>
              </a:lnSpc>
              <a:buFont typeface="Arial" pitchFamily="34" charset="0"/>
              <a:buChar char="•"/>
            </a:pPr>
            <a:r>
              <a:rPr lang="en-US" sz="2000" dirty="0"/>
              <a:t>Local swim club coach</a:t>
            </a:r>
          </a:p>
        </p:txBody>
      </p:sp>
      <p:pic>
        <p:nvPicPr>
          <p:cNvPr id="10" name="Picture 9" descr="Logo&#10;&#10;Description automatically generated">
            <a:extLst>
              <a:ext uri="{FF2B5EF4-FFF2-40B4-BE49-F238E27FC236}">
                <a16:creationId xmlns:a16="http://schemas.microsoft.com/office/drawing/2014/main" id="{F60F4D9C-9A86-334C-9306-7BC2FBFA8F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306524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772400" cy="1470025"/>
          </a:xfrm>
        </p:spPr>
        <p:txBody>
          <a:bodyPr>
            <a:normAutofit/>
          </a:bodyPr>
          <a:lstStyle/>
          <a:p>
            <a:r>
              <a:rPr lang="en-US" sz="7200" b="1" dirty="0">
                <a:effectLst>
                  <a:outerShdw blurRad="38100" dist="38100" dir="2700000" algn="tl">
                    <a:srgbClr val="000000">
                      <a:alpha val="43137"/>
                    </a:srgbClr>
                  </a:outerShdw>
                </a:effectLst>
              </a:rPr>
              <a:t>STARS Coaches!</a:t>
            </a:r>
          </a:p>
        </p:txBody>
      </p:sp>
      <p:sp>
        <p:nvSpPr>
          <p:cNvPr id="3" name="TextBox 2"/>
          <p:cNvSpPr txBox="1"/>
          <p:nvPr/>
        </p:nvSpPr>
        <p:spPr>
          <a:xfrm>
            <a:off x="990600" y="1447800"/>
            <a:ext cx="7467600" cy="461665"/>
          </a:xfrm>
          <a:prstGeom prst="rect">
            <a:avLst/>
          </a:prstGeom>
          <a:noFill/>
        </p:spPr>
        <p:txBody>
          <a:bodyPr wrap="square" rtlCol="0">
            <a:spAutoFit/>
          </a:bodyPr>
          <a:lstStyle/>
          <a:p>
            <a:r>
              <a:rPr lang="en-US" sz="2400" b="1" dirty="0">
                <a:solidFill>
                  <a:srgbClr val="C00000"/>
                </a:solidFill>
              </a:rPr>
              <a:t>RED </a:t>
            </a:r>
            <a:r>
              <a:rPr lang="en-US" sz="2400" b="1" dirty="0"/>
              <a:t>Team Head Coach: Diana Aleman </a:t>
            </a:r>
          </a:p>
        </p:txBody>
      </p:sp>
      <p:sp>
        <p:nvSpPr>
          <p:cNvPr id="6" name="TextBox 5"/>
          <p:cNvSpPr txBox="1"/>
          <p:nvPr/>
        </p:nvSpPr>
        <p:spPr>
          <a:xfrm>
            <a:off x="523568" y="2041872"/>
            <a:ext cx="5105400" cy="3699474"/>
          </a:xfrm>
          <a:prstGeom prst="rect">
            <a:avLst/>
          </a:prstGeom>
          <a:noFill/>
        </p:spPr>
        <p:txBody>
          <a:bodyPr wrap="square" rtlCol="0">
            <a:spAutoFit/>
          </a:bodyPr>
          <a:lstStyle/>
          <a:p>
            <a:pPr marL="342900" indent="-342900">
              <a:lnSpc>
                <a:spcPct val="200000"/>
              </a:lnSpc>
              <a:buFont typeface="Arial" pitchFamily="34" charset="0"/>
              <a:buChar char="•"/>
            </a:pPr>
            <a:r>
              <a:rPr lang="en-US" sz="2000" dirty="0"/>
              <a:t>Red team coach since 2014</a:t>
            </a:r>
          </a:p>
          <a:p>
            <a:pPr marL="342900" indent="-342900">
              <a:lnSpc>
                <a:spcPct val="200000"/>
              </a:lnSpc>
              <a:buFont typeface="Arial" pitchFamily="34" charset="0"/>
              <a:buChar char="•"/>
            </a:pPr>
            <a:r>
              <a:rPr lang="en-US" sz="2000" dirty="0"/>
              <a:t>Simon Fraser University, Vancouver, Canada</a:t>
            </a:r>
          </a:p>
          <a:p>
            <a:pPr marL="342900" indent="-342900">
              <a:lnSpc>
                <a:spcPct val="200000"/>
              </a:lnSpc>
              <a:buFont typeface="Arial" pitchFamily="34" charset="0"/>
              <a:buChar char="•"/>
            </a:pPr>
            <a:r>
              <a:rPr lang="en-US" sz="2000" dirty="0"/>
              <a:t>Gold Medal Central American Games</a:t>
            </a:r>
          </a:p>
          <a:p>
            <a:pPr marL="342900" indent="-342900">
              <a:lnSpc>
                <a:spcPct val="200000"/>
              </a:lnSpc>
              <a:buFont typeface="Arial" pitchFamily="34" charset="0"/>
              <a:buChar char="•"/>
            </a:pPr>
            <a:r>
              <a:rPr lang="en-US" sz="2000" dirty="0"/>
              <a:t>Member of Mexican National Team</a:t>
            </a:r>
          </a:p>
          <a:p>
            <a:pPr marL="342900" indent="-342900">
              <a:lnSpc>
                <a:spcPct val="200000"/>
              </a:lnSpc>
              <a:buFont typeface="Arial" pitchFamily="34" charset="0"/>
              <a:buChar char="•"/>
            </a:pPr>
            <a:r>
              <a:rPr lang="en-US" sz="2000" dirty="0"/>
              <a:t>Masters Degree in Education</a:t>
            </a:r>
          </a:p>
          <a:p>
            <a:pPr marL="342900" indent="-342900">
              <a:lnSpc>
                <a:spcPct val="200000"/>
              </a:lnSpc>
              <a:buFont typeface="Arial" pitchFamily="34" charset="0"/>
              <a:buChar char="•"/>
            </a:pPr>
            <a:r>
              <a:rPr lang="en-US" sz="2000" dirty="0"/>
              <a:t>Swim Mom!</a:t>
            </a:r>
          </a:p>
        </p:txBody>
      </p:sp>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08233B8-AAB8-4698-ACAC-CD2C5D031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328" y="1546225"/>
            <a:ext cx="2038351" cy="2569350"/>
          </a:xfrm>
          <a:prstGeom prst="rect">
            <a:avLst/>
          </a:prstGeom>
        </p:spPr>
      </p:pic>
      <p:pic>
        <p:nvPicPr>
          <p:cNvPr id="11" name="Picture 10" descr="Logo&#10;&#10;Description automatically generated">
            <a:extLst>
              <a:ext uri="{FF2B5EF4-FFF2-40B4-BE49-F238E27FC236}">
                <a16:creationId xmlns:a16="http://schemas.microsoft.com/office/drawing/2014/main" id="{FF3A24A2-96BF-314E-8CD3-C4EA79D68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384179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normAutofit/>
          </a:bodyPr>
          <a:lstStyle/>
          <a:p>
            <a:r>
              <a:rPr lang="en-US" sz="7200" b="1" dirty="0">
                <a:effectLst>
                  <a:outerShdw blurRad="38100" dist="38100" dir="2700000" algn="tl">
                    <a:srgbClr val="000000">
                      <a:alpha val="43137"/>
                    </a:srgbClr>
                  </a:outerShdw>
                </a:effectLst>
              </a:rPr>
              <a:t>Who Are the Stars?</a:t>
            </a:r>
          </a:p>
        </p:txBody>
      </p:sp>
      <p:sp>
        <p:nvSpPr>
          <p:cNvPr id="4" name="Wave 3"/>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91" y="1447800"/>
            <a:ext cx="4281329" cy="4267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5333999" y="1947208"/>
            <a:ext cx="3277609" cy="2677656"/>
          </a:xfrm>
          <a:prstGeom prst="rect">
            <a:avLst/>
          </a:prstGeom>
          <a:noFill/>
        </p:spPr>
        <p:txBody>
          <a:bodyPr wrap="square" rtlCol="0">
            <a:spAutoFit/>
          </a:bodyPr>
          <a:lstStyle/>
          <a:p>
            <a:pPr marL="285750" indent="-285750">
              <a:buFont typeface="Arial" pitchFamily="34" charset="0"/>
              <a:buChar char="•"/>
            </a:pPr>
            <a:r>
              <a:rPr lang="en-US" sz="2400" b="1" dirty="0"/>
              <a:t>+250 Steiner Families</a:t>
            </a:r>
          </a:p>
          <a:p>
            <a:pPr marL="285750" indent="-285750">
              <a:buFont typeface="Arial" pitchFamily="34" charset="0"/>
              <a:buChar char="•"/>
            </a:pPr>
            <a:endParaRPr lang="en-US" sz="2400" b="1" dirty="0"/>
          </a:p>
          <a:p>
            <a:pPr marL="285750" indent="-285750">
              <a:buFont typeface="Arial" pitchFamily="34" charset="0"/>
              <a:buChar char="•"/>
            </a:pPr>
            <a:r>
              <a:rPr lang="en-US" sz="2400" b="1" dirty="0"/>
              <a:t>~ 450 swimmers</a:t>
            </a:r>
          </a:p>
          <a:p>
            <a:endParaRPr lang="en-US" sz="2400" b="1" dirty="0"/>
          </a:p>
          <a:p>
            <a:pPr marL="285750" indent="-285750">
              <a:buFont typeface="Arial" pitchFamily="34" charset="0"/>
              <a:buChar char="•"/>
            </a:pPr>
            <a:r>
              <a:rPr lang="en-US" sz="2400" b="1" dirty="0"/>
              <a:t>Thousands of past members and swimmers</a:t>
            </a:r>
          </a:p>
        </p:txBody>
      </p:sp>
      <p:pic>
        <p:nvPicPr>
          <p:cNvPr id="8" name="Picture 7" descr="Logo&#10;&#10;Description automatically generated">
            <a:extLst>
              <a:ext uri="{FF2B5EF4-FFF2-40B4-BE49-F238E27FC236}">
                <a16:creationId xmlns:a16="http://schemas.microsoft.com/office/drawing/2014/main" id="{E0DDA5BC-176B-6D4B-B331-6976BB1F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426476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304800" y="5943600"/>
            <a:ext cx="8686800" cy="838200"/>
          </a:xfrm>
          <a:prstGeom prst="wave">
            <a:avLst/>
          </a:prstGeom>
          <a:solidFill>
            <a:srgbClr val="CB1F3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672621" y="0"/>
            <a:ext cx="7633179" cy="1446550"/>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Northwest Swim Circuit Member Clubs</a:t>
            </a:r>
          </a:p>
        </p:txBody>
      </p:sp>
      <p:sp>
        <p:nvSpPr>
          <p:cNvPr id="19" name="TextBox 18"/>
          <p:cNvSpPr txBox="1"/>
          <p:nvPr/>
        </p:nvSpPr>
        <p:spPr>
          <a:xfrm>
            <a:off x="520221" y="1676400"/>
            <a:ext cx="4127979" cy="3785652"/>
          </a:xfrm>
          <a:prstGeom prst="rect">
            <a:avLst/>
          </a:prstGeom>
          <a:noFill/>
        </p:spPr>
        <p:txBody>
          <a:bodyPr wrap="square" rtlCol="0">
            <a:spAutoFit/>
          </a:bodyPr>
          <a:lstStyle/>
          <a:p>
            <a:r>
              <a:rPr lang="en-US" sz="2400" b="1" u="sng" dirty="0"/>
              <a:t>DIVISION I</a:t>
            </a:r>
          </a:p>
          <a:p>
            <a:r>
              <a:rPr lang="en-US" sz="2400" dirty="0"/>
              <a:t>Brushy Creek Marlins</a:t>
            </a:r>
          </a:p>
          <a:p>
            <a:r>
              <a:rPr lang="en-US" sz="2400" dirty="0"/>
              <a:t>Anderson Mill Barracudas</a:t>
            </a:r>
          </a:p>
          <a:p>
            <a:r>
              <a:rPr lang="en-US" sz="2400" b="1" dirty="0">
                <a:solidFill>
                  <a:srgbClr val="FF0000"/>
                </a:solidFill>
              </a:rPr>
              <a:t>Steiner Stars RED</a:t>
            </a:r>
          </a:p>
          <a:p>
            <a:endParaRPr lang="en-US" sz="2400" dirty="0"/>
          </a:p>
          <a:p>
            <a:r>
              <a:rPr lang="en-US" sz="2400" b="1" u="sng" dirty="0"/>
              <a:t>DIVISION II</a:t>
            </a:r>
          </a:p>
          <a:p>
            <a:r>
              <a:rPr lang="en-US" sz="2400" dirty="0"/>
              <a:t>Round Rock </a:t>
            </a:r>
            <a:r>
              <a:rPr lang="en-US" sz="2400" dirty="0" smtClean="0"/>
              <a:t>Dolphins</a:t>
            </a:r>
          </a:p>
          <a:p>
            <a:r>
              <a:rPr lang="en-US" sz="2400" dirty="0" smtClean="0"/>
              <a:t>Georgetown </a:t>
            </a:r>
            <a:r>
              <a:rPr lang="en-US" sz="2400" dirty="0" err="1" smtClean="0"/>
              <a:t>Aquadillos</a:t>
            </a:r>
            <a:endParaRPr lang="en-US" sz="2400" dirty="0"/>
          </a:p>
          <a:p>
            <a:r>
              <a:rPr lang="en-US" sz="2400" dirty="0" smtClean="0"/>
              <a:t>Forest </a:t>
            </a:r>
            <a:r>
              <a:rPr lang="en-US" sz="2400" dirty="0"/>
              <a:t>North Stingrays</a:t>
            </a:r>
          </a:p>
          <a:p>
            <a:endParaRPr lang="en-US" sz="2400" dirty="0"/>
          </a:p>
        </p:txBody>
      </p:sp>
      <p:sp>
        <p:nvSpPr>
          <p:cNvPr id="21" name="TextBox 20"/>
          <p:cNvSpPr txBox="1"/>
          <p:nvPr/>
        </p:nvSpPr>
        <p:spPr>
          <a:xfrm>
            <a:off x="4813778" y="1676400"/>
            <a:ext cx="4177821" cy="4154984"/>
          </a:xfrm>
          <a:prstGeom prst="rect">
            <a:avLst/>
          </a:prstGeom>
          <a:noFill/>
        </p:spPr>
        <p:txBody>
          <a:bodyPr wrap="square" rtlCol="0">
            <a:spAutoFit/>
          </a:bodyPr>
          <a:lstStyle/>
          <a:p>
            <a:r>
              <a:rPr lang="en-US" sz="2400" b="1" u="sng" dirty="0"/>
              <a:t>DIVISION III</a:t>
            </a:r>
          </a:p>
          <a:p>
            <a:r>
              <a:rPr lang="en-US" sz="2400" dirty="0"/>
              <a:t>Cedar Park </a:t>
            </a:r>
            <a:r>
              <a:rPr lang="en-US" sz="2400" dirty="0" smtClean="0"/>
              <a:t>Typhoons</a:t>
            </a:r>
          </a:p>
          <a:p>
            <a:r>
              <a:rPr lang="en-US" sz="2400" dirty="0" smtClean="0"/>
              <a:t>Balcones CC Sharks</a:t>
            </a:r>
          </a:p>
          <a:p>
            <a:r>
              <a:rPr lang="en-US" sz="2400" dirty="0"/>
              <a:t>Block House Creek Tidal </a:t>
            </a:r>
            <a:r>
              <a:rPr lang="en-US" sz="2400" dirty="0" smtClean="0"/>
              <a:t>Waves</a:t>
            </a:r>
            <a:endParaRPr lang="en-US" sz="2400" dirty="0"/>
          </a:p>
          <a:p>
            <a:endParaRPr lang="en-US" sz="2400" dirty="0"/>
          </a:p>
          <a:p>
            <a:r>
              <a:rPr lang="en-US" sz="2400" b="1" u="sng" dirty="0"/>
              <a:t>DIVISION IV</a:t>
            </a:r>
          </a:p>
          <a:p>
            <a:r>
              <a:rPr lang="en-US" sz="2400" dirty="0"/>
              <a:t>Pflugerville </a:t>
            </a:r>
            <a:r>
              <a:rPr lang="en-US" sz="2400" dirty="0" smtClean="0"/>
              <a:t>Piranhas</a:t>
            </a:r>
            <a:endParaRPr lang="en-US" sz="2400" dirty="0"/>
          </a:p>
          <a:p>
            <a:r>
              <a:rPr lang="en-US" sz="2400" dirty="0"/>
              <a:t>Wells Branch Armada</a:t>
            </a:r>
          </a:p>
          <a:p>
            <a:r>
              <a:rPr lang="en-US" sz="2400" dirty="0"/>
              <a:t>Rattan Creek </a:t>
            </a:r>
            <a:r>
              <a:rPr lang="en-US" sz="2400" dirty="0" smtClean="0"/>
              <a:t>Hurricanes</a:t>
            </a:r>
          </a:p>
          <a:p>
            <a:r>
              <a:rPr lang="en-US" sz="2400" b="1" dirty="0">
                <a:solidFill>
                  <a:srgbClr val="3B29E3"/>
                </a:solidFill>
              </a:rPr>
              <a:t>Steiner Stars BLUE</a:t>
            </a:r>
          </a:p>
          <a:p>
            <a:endParaRPr lang="en-US" sz="2400" dirty="0"/>
          </a:p>
        </p:txBody>
      </p:sp>
    </p:spTree>
    <p:extLst>
      <p:ext uri="{BB962C8B-B14F-4D97-AF65-F5344CB8AC3E}">
        <p14:creationId xmlns:p14="http://schemas.microsoft.com/office/powerpoint/2010/main" val="107909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normAutofit fontScale="90000"/>
          </a:bodyPr>
          <a:lstStyle/>
          <a:p>
            <a:r>
              <a:rPr lang="en-US" sz="7200" b="1" dirty="0" smtClean="0">
                <a:effectLst>
                  <a:outerShdw blurRad="38100" dist="38100" dir="2700000" algn="tl">
                    <a:srgbClr val="000000">
                      <a:alpha val="43137"/>
                    </a:srgbClr>
                  </a:outerShdw>
                </a:effectLst>
              </a:rPr>
              <a:t>2023 </a:t>
            </a:r>
            <a:r>
              <a:rPr lang="en-US" sz="7200" b="1" dirty="0">
                <a:effectLst>
                  <a:outerShdw blurRad="38100" dist="38100" dir="2700000" algn="tl">
                    <a:srgbClr val="000000">
                      <a:alpha val="43137"/>
                    </a:srgbClr>
                  </a:outerShdw>
                </a:effectLst>
              </a:rPr>
              <a:t>Meet Schedule</a:t>
            </a:r>
          </a:p>
        </p:txBody>
      </p:sp>
      <p:sp>
        <p:nvSpPr>
          <p:cNvPr id="3" name="TextBox 2"/>
          <p:cNvSpPr txBox="1"/>
          <p:nvPr/>
        </p:nvSpPr>
        <p:spPr>
          <a:xfrm>
            <a:off x="0" y="1219200"/>
            <a:ext cx="4648200" cy="5355312"/>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rPr>
              <a:t>RED</a:t>
            </a:r>
          </a:p>
          <a:p>
            <a:pPr>
              <a:lnSpc>
                <a:spcPct val="150000"/>
              </a:lnSpc>
            </a:pPr>
            <a:r>
              <a:rPr lang="en-US" sz="2000" b="1" dirty="0"/>
              <a:t>May  27</a:t>
            </a:r>
            <a:r>
              <a:rPr lang="en-US" sz="2000" b="1" baseline="30000" dirty="0"/>
              <a:t>th</a:t>
            </a:r>
            <a:r>
              <a:rPr lang="en-US" sz="2000" dirty="0"/>
              <a:t> – @ </a:t>
            </a:r>
            <a:r>
              <a:rPr lang="en-US" sz="2000" dirty="0" smtClean="0"/>
              <a:t>Wells Branch</a:t>
            </a:r>
            <a:endParaRPr lang="en-US" sz="2000" dirty="0"/>
          </a:p>
          <a:p>
            <a:pPr>
              <a:lnSpc>
                <a:spcPct val="150000"/>
              </a:lnSpc>
            </a:pPr>
            <a:r>
              <a:rPr lang="en-US" sz="2000" b="1" dirty="0"/>
              <a:t>June 3</a:t>
            </a:r>
            <a:r>
              <a:rPr lang="en-US" sz="2000" b="1" baseline="30000" dirty="0"/>
              <a:t>rd</a:t>
            </a:r>
            <a:r>
              <a:rPr lang="en-US" sz="2000" b="1" dirty="0"/>
              <a:t>  – </a:t>
            </a:r>
            <a:r>
              <a:rPr lang="en-US" sz="2000" dirty="0" smtClean="0"/>
              <a:t>Anderson Mill</a:t>
            </a:r>
            <a:endParaRPr lang="en-US" sz="2000" dirty="0"/>
          </a:p>
          <a:p>
            <a:pPr>
              <a:lnSpc>
                <a:spcPct val="150000"/>
              </a:lnSpc>
            </a:pPr>
            <a:r>
              <a:rPr lang="en-US" sz="2000" b="1" dirty="0"/>
              <a:t>June 10</a:t>
            </a:r>
            <a:r>
              <a:rPr lang="en-US" sz="2000" b="1" baseline="30000" dirty="0"/>
              <a:t>th</a:t>
            </a:r>
            <a:r>
              <a:rPr lang="en-US" sz="2000" dirty="0"/>
              <a:t> – </a:t>
            </a:r>
            <a:r>
              <a:rPr lang="en-US" sz="2000" dirty="0" smtClean="0"/>
              <a:t>@ Block House Creek</a:t>
            </a:r>
            <a:endParaRPr lang="en-US" sz="2000" dirty="0"/>
          </a:p>
          <a:p>
            <a:pPr>
              <a:lnSpc>
                <a:spcPct val="150000"/>
              </a:lnSpc>
            </a:pPr>
            <a:r>
              <a:rPr lang="en-US" sz="2000" b="1" dirty="0"/>
              <a:t>June 17</a:t>
            </a:r>
            <a:r>
              <a:rPr lang="en-US" sz="2000" b="1" baseline="30000" dirty="0"/>
              <a:t>th</a:t>
            </a:r>
            <a:r>
              <a:rPr lang="en-US" sz="2000" dirty="0"/>
              <a:t> – </a:t>
            </a:r>
            <a:r>
              <a:rPr lang="en-US" sz="2000" dirty="0" smtClean="0"/>
              <a:t>@ Cedar Park</a:t>
            </a:r>
            <a:endParaRPr lang="en-US" sz="2000" dirty="0"/>
          </a:p>
          <a:p>
            <a:pPr>
              <a:lnSpc>
                <a:spcPct val="150000"/>
              </a:lnSpc>
            </a:pPr>
            <a:r>
              <a:rPr lang="en-US" sz="2000" b="1" dirty="0"/>
              <a:t>June 24</a:t>
            </a:r>
            <a:r>
              <a:rPr lang="en-US" sz="2000" b="1" baseline="30000" dirty="0"/>
              <a:t>th </a:t>
            </a:r>
            <a:r>
              <a:rPr lang="en-US" sz="2000" b="1" dirty="0"/>
              <a:t>– </a:t>
            </a:r>
            <a:r>
              <a:rPr lang="en-US" sz="2000" dirty="0" smtClean="0"/>
              <a:t>BYE</a:t>
            </a:r>
            <a:endParaRPr lang="en-US" sz="2000" dirty="0"/>
          </a:p>
          <a:p>
            <a:pPr>
              <a:lnSpc>
                <a:spcPct val="150000"/>
              </a:lnSpc>
            </a:pPr>
            <a:r>
              <a:rPr lang="en-US" sz="2000" b="1" dirty="0"/>
              <a:t>June 28</a:t>
            </a:r>
            <a:r>
              <a:rPr lang="en-US" sz="2000" b="1" baseline="30000" dirty="0"/>
              <a:t>th</a:t>
            </a:r>
            <a:r>
              <a:rPr lang="en-US" sz="2000" b="1" dirty="0"/>
              <a:t> </a:t>
            </a:r>
            <a:r>
              <a:rPr lang="en-US" sz="2000" dirty="0"/>
              <a:t>– Star Wars @ Bella Mar</a:t>
            </a:r>
            <a:br>
              <a:rPr lang="en-US" sz="2000" dirty="0"/>
            </a:br>
            <a:r>
              <a:rPr lang="en-US" sz="2000" b="1" dirty="0"/>
              <a:t>July 1st – </a:t>
            </a:r>
            <a:r>
              <a:rPr lang="en-US" sz="2000" dirty="0" smtClean="0"/>
              <a:t>@ Round Rock</a:t>
            </a:r>
            <a:endParaRPr lang="en-US" sz="2000" dirty="0"/>
          </a:p>
          <a:p>
            <a:pPr>
              <a:lnSpc>
                <a:spcPct val="150000"/>
              </a:lnSpc>
            </a:pPr>
            <a:r>
              <a:rPr lang="en-US" sz="2000" b="1" dirty="0"/>
              <a:t>July 9</a:t>
            </a:r>
            <a:r>
              <a:rPr lang="en-US" sz="2000" b="1" baseline="30000" dirty="0"/>
              <a:t>th</a:t>
            </a:r>
            <a:r>
              <a:rPr lang="en-US" sz="2000" dirty="0"/>
              <a:t> –  DIVISIONALS  @ </a:t>
            </a:r>
            <a:r>
              <a:rPr lang="en-US" sz="2000" dirty="0" smtClean="0"/>
              <a:t>Bella Mar</a:t>
            </a:r>
            <a:endParaRPr lang="en-US" sz="2000" dirty="0"/>
          </a:p>
          <a:p>
            <a:pPr>
              <a:lnSpc>
                <a:spcPct val="150000"/>
              </a:lnSpc>
            </a:pPr>
            <a:r>
              <a:rPr lang="en-US" sz="2000" b="1" dirty="0"/>
              <a:t>July 10</a:t>
            </a:r>
            <a:r>
              <a:rPr lang="en-US" sz="2000" b="1" baseline="30000" dirty="0"/>
              <a:t>th</a:t>
            </a:r>
            <a:r>
              <a:rPr lang="en-US" sz="2000" b="1" dirty="0"/>
              <a:t> – </a:t>
            </a:r>
            <a:r>
              <a:rPr lang="en-US" sz="2000" dirty="0" err="1"/>
              <a:t>Invitationals</a:t>
            </a:r>
            <a:r>
              <a:rPr lang="en-US" sz="2000" dirty="0"/>
              <a:t> - TBD</a:t>
            </a:r>
          </a:p>
          <a:p>
            <a:pPr algn="ctr"/>
            <a:endParaRPr lang="en-US" sz="3600" b="1"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4648200" y="1142286"/>
            <a:ext cx="4495800" cy="4801314"/>
          </a:xfrm>
          <a:prstGeom prst="rect">
            <a:avLst/>
          </a:prstGeom>
          <a:noFill/>
        </p:spPr>
        <p:txBody>
          <a:bodyPr wrap="square" rtlCol="0">
            <a:spAutoFit/>
          </a:bodyPr>
          <a:lstStyle/>
          <a:p>
            <a:pPr algn="ctr"/>
            <a:r>
              <a:rPr lang="en-US" sz="3600" b="1" dirty="0">
                <a:solidFill>
                  <a:srgbClr val="0070C0"/>
                </a:solidFill>
                <a:effectLst>
                  <a:outerShdw blurRad="38100" dist="38100" dir="2700000" algn="tl">
                    <a:srgbClr val="000000">
                      <a:alpha val="43137"/>
                    </a:srgbClr>
                  </a:outerShdw>
                </a:effectLst>
              </a:rPr>
              <a:t>BLUE</a:t>
            </a:r>
          </a:p>
          <a:p>
            <a:pPr>
              <a:lnSpc>
                <a:spcPct val="150000"/>
              </a:lnSpc>
            </a:pPr>
            <a:r>
              <a:rPr lang="en-US" sz="2000" b="1" dirty="0"/>
              <a:t>May  </a:t>
            </a:r>
            <a:r>
              <a:rPr lang="en-US" sz="2000" b="1" dirty="0" smtClean="0"/>
              <a:t>27</a:t>
            </a:r>
            <a:r>
              <a:rPr lang="en-US" sz="2000" b="1" baseline="30000" dirty="0" smtClean="0"/>
              <a:t>th</a:t>
            </a:r>
            <a:r>
              <a:rPr lang="en-US" sz="2000" dirty="0" smtClean="0"/>
              <a:t> </a:t>
            </a:r>
            <a:r>
              <a:rPr lang="en-US" sz="2000" dirty="0"/>
              <a:t>– </a:t>
            </a:r>
            <a:r>
              <a:rPr lang="en-US" sz="2000" dirty="0" smtClean="0"/>
              <a:t>@ Block House Creek </a:t>
            </a:r>
            <a:endParaRPr lang="en-US" sz="2000" dirty="0"/>
          </a:p>
          <a:p>
            <a:pPr>
              <a:lnSpc>
                <a:spcPct val="150000"/>
              </a:lnSpc>
            </a:pPr>
            <a:r>
              <a:rPr lang="en-US" sz="2000" b="1" dirty="0" smtClean="0"/>
              <a:t>June 3</a:t>
            </a:r>
            <a:r>
              <a:rPr lang="en-US" sz="2000" b="1" baseline="30000" dirty="0" smtClean="0"/>
              <a:t>rd</a:t>
            </a:r>
            <a:r>
              <a:rPr lang="en-US" sz="2000" b="1" dirty="0" smtClean="0"/>
              <a:t>  </a:t>
            </a:r>
            <a:r>
              <a:rPr lang="en-US" sz="2000" b="1" dirty="0"/>
              <a:t>– </a:t>
            </a:r>
            <a:r>
              <a:rPr lang="en-US" sz="2000" dirty="0"/>
              <a:t>@ </a:t>
            </a:r>
            <a:r>
              <a:rPr lang="en-US" sz="2000" dirty="0" smtClean="0"/>
              <a:t>Wells Branch</a:t>
            </a:r>
            <a:endParaRPr lang="en-US" sz="2000" dirty="0"/>
          </a:p>
          <a:p>
            <a:pPr>
              <a:lnSpc>
                <a:spcPct val="150000"/>
              </a:lnSpc>
            </a:pPr>
            <a:r>
              <a:rPr lang="en-US" sz="2000" b="1" dirty="0"/>
              <a:t>June </a:t>
            </a:r>
            <a:r>
              <a:rPr lang="en-US" sz="2000" b="1" dirty="0" smtClean="0"/>
              <a:t>10</a:t>
            </a:r>
            <a:r>
              <a:rPr lang="en-US" sz="2000" b="1" baseline="30000" dirty="0" smtClean="0"/>
              <a:t>th</a:t>
            </a:r>
            <a:r>
              <a:rPr lang="en-US" sz="2000" dirty="0" smtClean="0"/>
              <a:t> – Pflugerville</a:t>
            </a:r>
            <a:endParaRPr lang="en-US" sz="2000" dirty="0"/>
          </a:p>
          <a:p>
            <a:pPr>
              <a:lnSpc>
                <a:spcPct val="150000"/>
              </a:lnSpc>
            </a:pPr>
            <a:r>
              <a:rPr lang="en-US" sz="2000" b="1" dirty="0"/>
              <a:t>June </a:t>
            </a:r>
            <a:r>
              <a:rPr lang="en-US" sz="2000" b="1" dirty="0" smtClean="0"/>
              <a:t>17</a:t>
            </a:r>
            <a:r>
              <a:rPr lang="en-US" sz="2000" b="1" baseline="30000" dirty="0" smtClean="0"/>
              <a:t>th</a:t>
            </a:r>
            <a:r>
              <a:rPr lang="en-US" sz="2000" dirty="0" smtClean="0"/>
              <a:t> </a:t>
            </a:r>
            <a:r>
              <a:rPr lang="en-US" sz="2000" dirty="0"/>
              <a:t>– </a:t>
            </a:r>
            <a:r>
              <a:rPr lang="en-US" sz="2000" dirty="0" smtClean="0"/>
              <a:t>BYE</a:t>
            </a:r>
            <a:endParaRPr lang="en-US" sz="2000" dirty="0"/>
          </a:p>
          <a:p>
            <a:pPr>
              <a:lnSpc>
                <a:spcPct val="150000"/>
              </a:lnSpc>
            </a:pPr>
            <a:r>
              <a:rPr lang="en-US" sz="2000" b="1" dirty="0" smtClean="0"/>
              <a:t>June 24</a:t>
            </a:r>
            <a:r>
              <a:rPr lang="en-US" sz="2000" b="1" baseline="30000" dirty="0" smtClean="0"/>
              <a:t>th </a:t>
            </a:r>
            <a:r>
              <a:rPr lang="en-US" sz="2000" b="1" dirty="0"/>
              <a:t>– </a:t>
            </a:r>
            <a:r>
              <a:rPr lang="en-US" sz="2000" dirty="0" smtClean="0"/>
              <a:t>Georgetown</a:t>
            </a:r>
          </a:p>
          <a:p>
            <a:pPr>
              <a:lnSpc>
                <a:spcPct val="150000"/>
              </a:lnSpc>
            </a:pPr>
            <a:r>
              <a:rPr lang="en-US" sz="2000" b="1" dirty="0"/>
              <a:t>June 28</a:t>
            </a:r>
            <a:r>
              <a:rPr lang="en-US" sz="2000" b="1" baseline="30000" dirty="0"/>
              <a:t>th</a:t>
            </a:r>
            <a:r>
              <a:rPr lang="en-US" sz="2000" b="1" dirty="0"/>
              <a:t> </a:t>
            </a:r>
            <a:r>
              <a:rPr lang="en-US" sz="2000" dirty="0"/>
              <a:t>– Star Wars @ Bella </a:t>
            </a:r>
            <a:r>
              <a:rPr lang="en-US" sz="2000" dirty="0" smtClean="0"/>
              <a:t>Mar</a:t>
            </a:r>
            <a:r>
              <a:rPr lang="en-US" sz="2000" dirty="0"/>
              <a:t/>
            </a:r>
            <a:br>
              <a:rPr lang="en-US" sz="2000" dirty="0"/>
            </a:br>
            <a:r>
              <a:rPr lang="en-US" sz="2000" b="1" dirty="0" smtClean="0"/>
              <a:t>July 1st </a:t>
            </a:r>
            <a:r>
              <a:rPr lang="en-US" sz="2000" b="1" dirty="0"/>
              <a:t>– </a:t>
            </a:r>
            <a:r>
              <a:rPr lang="en-US" sz="2000" dirty="0"/>
              <a:t>@ </a:t>
            </a:r>
            <a:r>
              <a:rPr lang="en-US" sz="2000" dirty="0" smtClean="0"/>
              <a:t>Brushy Creek</a:t>
            </a:r>
            <a:endParaRPr lang="en-US" sz="2000" dirty="0"/>
          </a:p>
          <a:p>
            <a:pPr>
              <a:lnSpc>
                <a:spcPct val="150000"/>
              </a:lnSpc>
            </a:pPr>
            <a:r>
              <a:rPr lang="en-US" sz="2000" b="1" dirty="0"/>
              <a:t>July 9</a:t>
            </a:r>
            <a:r>
              <a:rPr lang="en-US" sz="2000" b="1" baseline="30000" dirty="0"/>
              <a:t>th</a:t>
            </a:r>
            <a:r>
              <a:rPr lang="en-US" sz="2000" dirty="0"/>
              <a:t> –  DIVISIONALS  @ </a:t>
            </a:r>
            <a:r>
              <a:rPr lang="en-US" sz="2000" dirty="0" smtClean="0"/>
              <a:t>Wells Branch</a:t>
            </a:r>
            <a:endParaRPr lang="en-US" sz="2000" dirty="0"/>
          </a:p>
          <a:p>
            <a:pPr>
              <a:lnSpc>
                <a:spcPct val="150000"/>
              </a:lnSpc>
            </a:pPr>
            <a:r>
              <a:rPr lang="en-US" sz="2000" b="1" dirty="0"/>
              <a:t>July 10</a:t>
            </a:r>
            <a:r>
              <a:rPr lang="en-US" sz="2000" b="1" baseline="30000" dirty="0"/>
              <a:t>th</a:t>
            </a:r>
            <a:r>
              <a:rPr lang="en-US" sz="2000" b="1" dirty="0"/>
              <a:t> – </a:t>
            </a:r>
            <a:r>
              <a:rPr lang="en-US" sz="2000" dirty="0" err="1"/>
              <a:t>Invitationals</a:t>
            </a:r>
            <a:r>
              <a:rPr lang="en-US" sz="2000" dirty="0"/>
              <a:t> - TBD</a:t>
            </a:r>
          </a:p>
        </p:txBody>
      </p:sp>
      <p:cxnSp>
        <p:nvCxnSpPr>
          <p:cNvPr id="10" name="Straight Connector 9"/>
          <p:cNvCxnSpPr>
            <a:cxnSpLocks/>
          </p:cNvCxnSpPr>
          <p:nvPr/>
        </p:nvCxnSpPr>
        <p:spPr>
          <a:xfrm>
            <a:off x="4495800" y="1219200"/>
            <a:ext cx="0" cy="472440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485900" y="6097428"/>
            <a:ext cx="6019800" cy="646331"/>
          </a:xfrm>
          <a:prstGeom prst="rect">
            <a:avLst/>
          </a:prstGeom>
          <a:noFill/>
        </p:spPr>
        <p:txBody>
          <a:bodyPr wrap="square" rtlCol="0">
            <a:spAutoFit/>
          </a:bodyPr>
          <a:lstStyle/>
          <a:p>
            <a:pPr algn="ctr"/>
            <a:r>
              <a:rPr lang="en-US" dirty="0"/>
              <a:t>Swimmers who qualify for INVITATIONALS will be notified of the event as more information is available</a:t>
            </a:r>
          </a:p>
        </p:txBody>
      </p:sp>
    </p:spTree>
    <p:extLst>
      <p:ext uri="{BB962C8B-B14F-4D97-AF65-F5344CB8AC3E}">
        <p14:creationId xmlns:p14="http://schemas.microsoft.com/office/powerpoint/2010/main" val="165388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normAutofit fontScale="90000"/>
          </a:bodyPr>
          <a:lstStyle/>
          <a:p>
            <a:r>
              <a:rPr lang="en-US" sz="7200" b="1" dirty="0" smtClean="0">
                <a:effectLst>
                  <a:outerShdw blurRad="38100" dist="38100" dir="2700000" algn="tl">
                    <a:srgbClr val="000000">
                      <a:alpha val="43137"/>
                    </a:srgbClr>
                  </a:outerShdw>
                </a:effectLst>
              </a:rPr>
              <a:t>2023 </a:t>
            </a:r>
            <a:r>
              <a:rPr lang="en-US" sz="7200" b="1" dirty="0">
                <a:effectLst>
                  <a:outerShdw blurRad="38100" dist="38100" dir="2700000" algn="tl">
                    <a:srgbClr val="000000">
                      <a:alpha val="43137"/>
                    </a:srgbClr>
                  </a:outerShdw>
                </a:effectLst>
              </a:rPr>
              <a:t>Meet Schedule</a:t>
            </a:r>
          </a:p>
        </p:txBody>
      </p:sp>
      <p:sp>
        <p:nvSpPr>
          <p:cNvPr id="4" name="TextBox 3"/>
          <p:cNvSpPr txBox="1"/>
          <p:nvPr/>
        </p:nvSpPr>
        <p:spPr>
          <a:xfrm>
            <a:off x="811925" y="1546225"/>
            <a:ext cx="3352800" cy="3693319"/>
          </a:xfrm>
          <a:prstGeom prst="rect">
            <a:avLst/>
          </a:prstGeom>
          <a:noFill/>
        </p:spPr>
        <p:txBody>
          <a:bodyPr wrap="square" rtlCol="0">
            <a:spAutoFit/>
          </a:bodyPr>
          <a:lstStyle/>
          <a:p>
            <a:pPr algn="ctr"/>
            <a:r>
              <a:rPr lang="en-US" b="1" dirty="0"/>
              <a:t>DIVISIONALS (July </a:t>
            </a:r>
            <a:r>
              <a:rPr lang="en-US" b="1" dirty="0" smtClean="0"/>
              <a:t>8)</a:t>
            </a:r>
            <a:endParaRPr lang="en-US" b="1" dirty="0"/>
          </a:p>
          <a:p>
            <a:endParaRPr lang="en-US" dirty="0"/>
          </a:p>
          <a:p>
            <a:pPr marL="285750" indent="-285750">
              <a:buFont typeface="Arial" pitchFamily="34" charset="0"/>
              <a:buChar char="•"/>
            </a:pPr>
            <a:r>
              <a:rPr lang="en-US" dirty="0"/>
              <a:t>End of season meet with ALL THREE teams in each Division</a:t>
            </a:r>
          </a:p>
          <a:p>
            <a:pPr marL="285750" indent="-285750">
              <a:buFont typeface="Arial" pitchFamily="34" charset="0"/>
              <a:buChar char="•"/>
            </a:pPr>
            <a:endParaRPr lang="en-US" dirty="0"/>
          </a:p>
          <a:p>
            <a:pPr marL="285750" indent="-285750">
              <a:buFont typeface="Arial" pitchFamily="34" charset="0"/>
              <a:buChar char="•"/>
            </a:pPr>
            <a:r>
              <a:rPr lang="en-US" dirty="0"/>
              <a:t>All swimmers who have </a:t>
            </a:r>
            <a:r>
              <a:rPr lang="en-US" b="1" dirty="0"/>
              <a:t>participated in a minimum of </a:t>
            </a:r>
            <a:r>
              <a:rPr lang="en-US" b="1" dirty="0">
                <a:solidFill>
                  <a:srgbClr val="FF0000"/>
                </a:solidFill>
              </a:rPr>
              <a:t>three</a:t>
            </a:r>
            <a:r>
              <a:rPr lang="en-US" b="1" dirty="0"/>
              <a:t> meets </a:t>
            </a:r>
            <a:r>
              <a:rPr lang="en-US" dirty="0"/>
              <a:t>are eligible</a:t>
            </a:r>
          </a:p>
          <a:p>
            <a:pPr marL="285750" indent="-285750">
              <a:buFont typeface="Arial" pitchFamily="34" charset="0"/>
              <a:buChar char="•"/>
            </a:pPr>
            <a:endParaRPr lang="en-US" dirty="0"/>
          </a:p>
          <a:p>
            <a:pPr marL="285750" indent="-285750">
              <a:buFont typeface="Arial" pitchFamily="34" charset="0"/>
              <a:buChar char="•"/>
            </a:pPr>
            <a:r>
              <a:rPr lang="en-US" dirty="0"/>
              <a:t>Important that we have ALL swimmers present – We NEED your swimmer there!</a:t>
            </a:r>
          </a:p>
          <a:p>
            <a:endParaRPr lang="en-US" dirty="0"/>
          </a:p>
        </p:txBody>
      </p:sp>
      <p:sp>
        <p:nvSpPr>
          <p:cNvPr id="9" name="TextBox 8"/>
          <p:cNvSpPr txBox="1"/>
          <p:nvPr/>
        </p:nvSpPr>
        <p:spPr>
          <a:xfrm>
            <a:off x="4826876" y="1546225"/>
            <a:ext cx="3352800" cy="3693319"/>
          </a:xfrm>
          <a:prstGeom prst="rect">
            <a:avLst/>
          </a:prstGeom>
          <a:noFill/>
        </p:spPr>
        <p:txBody>
          <a:bodyPr wrap="square" rtlCol="0">
            <a:spAutoFit/>
          </a:bodyPr>
          <a:lstStyle/>
          <a:p>
            <a:pPr algn="ctr"/>
            <a:r>
              <a:rPr lang="en-US" b="1" dirty="0"/>
              <a:t>INVITATIONALS: </a:t>
            </a:r>
            <a:r>
              <a:rPr lang="en-US" b="1" dirty="0" smtClean="0"/>
              <a:t>(July 9) </a:t>
            </a:r>
            <a:endParaRPr lang="en-US" b="1" dirty="0"/>
          </a:p>
          <a:p>
            <a:endParaRPr lang="en-US" dirty="0"/>
          </a:p>
          <a:p>
            <a:pPr marL="285750" indent="-285750">
              <a:buFont typeface="Arial" pitchFamily="34" charset="0"/>
              <a:buChar char="•"/>
            </a:pPr>
            <a:r>
              <a:rPr lang="en-US" dirty="0"/>
              <a:t>Final meet of season for swimmers who have qualifying times (times are posted on our website)</a:t>
            </a:r>
          </a:p>
          <a:p>
            <a:pPr marL="285750" indent="-285750">
              <a:buFont typeface="Arial" pitchFamily="34" charset="0"/>
              <a:buChar char="•"/>
            </a:pPr>
            <a:endParaRPr lang="en-US" dirty="0"/>
          </a:p>
          <a:p>
            <a:pPr marL="285750" indent="-285750">
              <a:buFont typeface="Arial" pitchFamily="34" charset="0"/>
              <a:buChar char="•"/>
            </a:pPr>
            <a:r>
              <a:rPr lang="en-US" dirty="0"/>
              <a:t>Swimmers can qualify in all individual strokes, but can only compete in </a:t>
            </a:r>
            <a:r>
              <a:rPr lang="en-US" dirty="0" smtClean="0"/>
              <a:t>three</a:t>
            </a:r>
          </a:p>
          <a:p>
            <a:pPr marL="285750" indent="-285750">
              <a:buFont typeface="Arial" pitchFamily="34" charset="0"/>
              <a:buChar char="•"/>
            </a:pPr>
            <a:endParaRPr lang="en-US" dirty="0" smtClean="0"/>
          </a:p>
          <a:p>
            <a:pPr marL="285750" indent="-285750">
              <a:buFont typeface="Arial" pitchFamily="34" charset="0"/>
              <a:buChar char="•"/>
            </a:pPr>
            <a:r>
              <a:rPr lang="en-US" dirty="0" smtClean="0"/>
              <a:t>Location TBD </a:t>
            </a:r>
            <a:endParaRPr lang="en-US" dirty="0"/>
          </a:p>
          <a:p>
            <a:pPr marL="285750" indent="-285750">
              <a:buFont typeface="Arial" pitchFamily="34" charset="0"/>
              <a:buChar char="•"/>
            </a:pPr>
            <a:endParaRPr lang="en-US" dirty="0">
              <a:highlight>
                <a:srgbClr val="FFFF00"/>
              </a:highlight>
            </a:endParaRPr>
          </a:p>
        </p:txBody>
      </p:sp>
      <p:sp>
        <p:nvSpPr>
          <p:cNvPr id="12" name="Wave 11"/>
          <p:cNvSpPr/>
          <p:nvPr/>
        </p:nvSpPr>
        <p:spPr>
          <a:xfrm>
            <a:off x="304800" y="5943600"/>
            <a:ext cx="8686800" cy="838200"/>
          </a:xfrm>
          <a:prstGeom prst="wave">
            <a:avLst/>
          </a:prstGeom>
          <a:solidFill>
            <a:srgbClr val="224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445000" y="1676917"/>
            <a:ext cx="0" cy="3562627"/>
          </a:xfrm>
          <a:prstGeom prst="line">
            <a:avLst/>
          </a:prstGeom>
        </p:spPr>
        <p:style>
          <a:lnRef idx="3">
            <a:schemeClr val="dk1"/>
          </a:lnRef>
          <a:fillRef idx="0">
            <a:schemeClr val="dk1"/>
          </a:fillRef>
          <a:effectRef idx="2">
            <a:schemeClr val="dk1"/>
          </a:effectRef>
          <a:fontRef idx="minor">
            <a:schemeClr val="tx1"/>
          </a:fontRef>
        </p:style>
      </p:cxnSp>
      <p:pic>
        <p:nvPicPr>
          <p:cNvPr id="8" name="Picture 7" descr="Logo&#10;&#10;Description automatically generated">
            <a:extLst>
              <a:ext uri="{FF2B5EF4-FFF2-40B4-BE49-F238E27FC236}">
                <a16:creationId xmlns:a16="http://schemas.microsoft.com/office/drawing/2014/main" id="{BA760F09-DC42-0742-8F65-512C02051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400" y="4330700"/>
            <a:ext cx="2108200" cy="1612900"/>
          </a:xfrm>
          <a:prstGeom prst="rect">
            <a:avLst/>
          </a:prstGeom>
        </p:spPr>
      </p:pic>
    </p:spTree>
    <p:extLst>
      <p:ext uri="{BB962C8B-B14F-4D97-AF65-F5344CB8AC3E}">
        <p14:creationId xmlns:p14="http://schemas.microsoft.com/office/powerpoint/2010/main" val="3692947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8467ECD3B1A340872EC2189286F117" ma:contentTypeVersion="10" ma:contentTypeDescription="Create a new document." ma:contentTypeScope="" ma:versionID="506f37c042a8b374530282a409f5a33c">
  <xsd:schema xmlns:xsd="http://www.w3.org/2001/XMLSchema" xmlns:xs="http://www.w3.org/2001/XMLSchema" xmlns:p="http://schemas.microsoft.com/office/2006/metadata/properties" xmlns:ns3="c7e43782-e806-4bcc-8b4c-db0e541e6a26" targetNamespace="http://schemas.microsoft.com/office/2006/metadata/properties" ma:root="true" ma:fieldsID="4e6f8de75a96698c722081e4ff0eb7c9" ns3:_="">
    <xsd:import namespace="c7e43782-e806-4bcc-8b4c-db0e541e6a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e43782-e806-4bcc-8b4c-db0e541e6a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86BEAD-35C5-4A09-B2B4-9318AC35221F}">
  <ds:schemaRefs>
    <ds:schemaRef ds:uri="http://schemas.microsoft.com/sharepoint/v3/contenttype/forms"/>
  </ds:schemaRefs>
</ds:datastoreItem>
</file>

<file path=customXml/itemProps2.xml><?xml version="1.0" encoding="utf-8"?>
<ds:datastoreItem xmlns:ds="http://schemas.openxmlformats.org/officeDocument/2006/customXml" ds:itemID="{75F209DF-E92F-496E-8373-BA5777749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e43782-e806-4bcc-8b4c-db0e541e6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B3C0C5-501C-4814-9D01-66619E5CAC0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7e43782-e806-4bcc-8b4c-db0e541e6a26"/>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4682</Words>
  <Application>Microsoft Office PowerPoint</Application>
  <PresentationFormat>On-screen Show (4:3)</PresentationFormat>
  <Paragraphs>435</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WELCOME!</vt:lpstr>
      <vt:lpstr>PowerPoint Presentation</vt:lpstr>
      <vt:lpstr>Why We Swim…</vt:lpstr>
      <vt:lpstr>STARS Coaches!</vt:lpstr>
      <vt:lpstr>STARS Coaches!</vt:lpstr>
      <vt:lpstr>Who Are the Stars?</vt:lpstr>
      <vt:lpstr>PowerPoint Presentation</vt:lpstr>
      <vt:lpstr>2023 Meet Schedule</vt:lpstr>
      <vt:lpstr>2023 Meet Schedule</vt:lpstr>
      <vt:lpstr>STARS Practice Schedules</vt:lpstr>
      <vt:lpstr>STARS Practice Schedules</vt:lpstr>
      <vt:lpstr>Practice</vt:lpstr>
      <vt:lpstr>Practice</vt:lpstr>
      <vt:lpstr>Practice</vt:lpstr>
      <vt:lpstr>During Practice </vt:lpstr>
      <vt:lpstr>PowerPoint Presentation</vt:lpstr>
      <vt:lpstr>PowerPoint Presentation</vt:lpstr>
      <vt:lpstr>Meets: Important Info</vt:lpstr>
      <vt:lpstr>VOLUNTEERING!</vt:lpstr>
      <vt:lpstr>Volunteering: Swimtopia</vt:lpstr>
      <vt:lpstr>VOLUNTEERING!</vt:lpstr>
      <vt:lpstr>Meets: What to Bring</vt:lpstr>
      <vt:lpstr>Meets: Important Info</vt:lpstr>
      <vt:lpstr>Meets: Important Info</vt:lpstr>
      <vt:lpstr>Social Events!</vt:lpstr>
      <vt:lpstr>Stars &amp; the Community</vt:lpstr>
      <vt:lpstr>Show your STARS pride!</vt:lpstr>
      <vt:lpstr>FAQs</vt:lpstr>
      <vt:lpstr>FAQs</vt:lpstr>
      <vt:lpstr>Welcome to the   family!!</vt:lpstr>
    </vt:vector>
  </TitlesOfParts>
  <Company>Sub-Zero,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Kerr</dc:creator>
  <cp:lastModifiedBy>Struck, Andrew</cp:lastModifiedBy>
  <cp:revision>149</cp:revision>
  <dcterms:created xsi:type="dcterms:W3CDTF">2013-04-16T18:20:09Z</dcterms:created>
  <dcterms:modified xsi:type="dcterms:W3CDTF">2023-04-07T22:34:38Z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e47c19-e68f-4046-bf94-918d2dcc81ee_Enabled">
    <vt:lpwstr>true</vt:lpwstr>
  </property>
  <property fmtid="{D5CDD505-2E9C-101B-9397-08002B2CF9AE}" pid="3" name="MSIP_Label_a4e47c19-e68f-4046-bf94-918d2dcc81ee_SetDate">
    <vt:lpwstr>2022-04-07T02:18:52Z</vt:lpwstr>
  </property>
  <property fmtid="{D5CDD505-2E9C-101B-9397-08002B2CF9AE}" pid="4" name="MSIP_Label_a4e47c19-e68f-4046-bf94-918d2dcc81ee_Method">
    <vt:lpwstr>Standard</vt:lpwstr>
  </property>
  <property fmtid="{D5CDD505-2E9C-101B-9397-08002B2CF9AE}" pid="5" name="MSIP_Label_a4e47c19-e68f-4046-bf94-918d2dcc81ee_Name">
    <vt:lpwstr>Business Use Only</vt:lpwstr>
  </property>
  <property fmtid="{D5CDD505-2E9C-101B-9397-08002B2CF9AE}" pid="6" name="MSIP_Label_a4e47c19-e68f-4046-bf94-918d2dcc81ee_SiteId">
    <vt:lpwstr>34cd94b5-d86c-447f-8d9b-81b4ff94d329</vt:lpwstr>
  </property>
  <property fmtid="{D5CDD505-2E9C-101B-9397-08002B2CF9AE}" pid="7" name="MSIP_Label_a4e47c19-e68f-4046-bf94-918d2dcc81ee_ActionId">
    <vt:lpwstr>05262be9-2db4-4936-939e-d13637fb2304</vt:lpwstr>
  </property>
  <property fmtid="{D5CDD505-2E9C-101B-9397-08002B2CF9AE}" pid="8" name="MSIP_Label_a4e47c19-e68f-4046-bf94-918d2dcc81ee_ContentBits">
    <vt:lpwstr>0</vt:lpwstr>
  </property>
  <property fmtid="{D5CDD505-2E9C-101B-9397-08002B2CF9AE}" pid="9" name="ContentTypeId">
    <vt:lpwstr>0x010100478467ECD3B1A340872EC2189286F117</vt:lpwstr>
  </property>
</Properties>
</file>